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9"/>
  </p:notesMasterIdLst>
  <p:sldIdLst>
    <p:sldId id="256" r:id="rId2"/>
    <p:sldId id="336" r:id="rId3"/>
    <p:sldId id="337" r:id="rId4"/>
    <p:sldId id="338" r:id="rId5"/>
    <p:sldId id="267"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326" r:id="rId20"/>
    <p:sldId id="282" r:id="rId21"/>
    <p:sldId id="283" r:id="rId22"/>
    <p:sldId id="284" r:id="rId23"/>
    <p:sldId id="285"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315" r:id="rId43"/>
    <p:sldId id="306" r:id="rId44"/>
    <p:sldId id="307" r:id="rId45"/>
    <p:sldId id="308" r:id="rId46"/>
    <p:sldId id="309" r:id="rId47"/>
    <p:sldId id="310" r:id="rId48"/>
    <p:sldId id="311" r:id="rId49"/>
    <p:sldId id="312" r:id="rId50"/>
    <p:sldId id="313" r:id="rId51"/>
    <p:sldId id="314" r:id="rId52"/>
    <p:sldId id="305" r:id="rId53"/>
    <p:sldId id="316" r:id="rId54"/>
    <p:sldId id="317" r:id="rId55"/>
    <p:sldId id="318" r:id="rId56"/>
    <p:sldId id="319" r:id="rId57"/>
    <p:sldId id="320" r:id="rId58"/>
    <p:sldId id="321" r:id="rId59"/>
    <p:sldId id="322" r:id="rId60"/>
    <p:sldId id="323" r:id="rId61"/>
    <p:sldId id="324" r:id="rId62"/>
    <p:sldId id="325" r:id="rId63"/>
    <p:sldId id="354" r:id="rId64"/>
    <p:sldId id="327" r:id="rId65"/>
    <p:sldId id="339" r:id="rId66"/>
    <p:sldId id="340" r:id="rId67"/>
    <p:sldId id="341" r:id="rId68"/>
    <p:sldId id="348" r:id="rId69"/>
    <p:sldId id="342" r:id="rId70"/>
    <p:sldId id="349" r:id="rId71"/>
    <p:sldId id="343" r:id="rId72"/>
    <p:sldId id="350" r:id="rId73"/>
    <p:sldId id="351" r:id="rId74"/>
    <p:sldId id="344" r:id="rId75"/>
    <p:sldId id="352" r:id="rId76"/>
    <p:sldId id="345" r:id="rId77"/>
    <p:sldId id="346" r:id="rId78"/>
    <p:sldId id="353" r:id="rId79"/>
    <p:sldId id="347" r:id="rId80"/>
    <p:sldId id="355" r:id="rId81"/>
    <p:sldId id="358" r:id="rId82"/>
    <p:sldId id="356" r:id="rId83"/>
    <p:sldId id="357" r:id="rId84"/>
    <p:sldId id="359" r:id="rId85"/>
    <p:sldId id="360" r:id="rId86"/>
    <p:sldId id="362" r:id="rId87"/>
    <p:sldId id="361" r:id="rId8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48" autoAdjust="0"/>
    <p:restoredTop sz="93621" autoAdjust="0"/>
  </p:normalViewPr>
  <p:slideViewPr>
    <p:cSldViewPr snapToGrid="0">
      <p:cViewPr varScale="1">
        <p:scale>
          <a:sx n="59" d="100"/>
          <a:sy n="59" d="100"/>
        </p:scale>
        <p:origin x="728" y="56"/>
      </p:cViewPr>
      <p:guideLst/>
    </p:cSldViewPr>
  </p:slideViewPr>
  <p:outlineViewPr>
    <p:cViewPr>
      <p:scale>
        <a:sx n="33" d="100"/>
        <a:sy n="33" d="100"/>
      </p:scale>
      <p:origin x="0" y="-107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C28935-EDE4-4556-B6F5-E859EB0459C9}" type="datetimeFigureOut">
              <a:rPr lang="en-GB" smtClean="0"/>
              <a:t>31/10/2017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31A74D-23E0-43B7-965F-223397EA377F}" type="slidenum">
              <a:rPr lang="en-GB" smtClean="0"/>
              <a:t>‹#›</a:t>
            </a:fld>
            <a:endParaRPr lang="en-GB"/>
          </a:p>
        </p:txBody>
      </p:sp>
    </p:spTree>
    <p:extLst>
      <p:ext uri="{BB962C8B-B14F-4D97-AF65-F5344CB8AC3E}">
        <p14:creationId xmlns:p14="http://schemas.microsoft.com/office/powerpoint/2010/main" val="3664789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31A74D-23E0-43B7-965F-223397EA377F}" type="slidenum">
              <a:rPr lang="en-GB" smtClean="0"/>
              <a:t>79</a:t>
            </a:fld>
            <a:endParaRPr lang="en-GB"/>
          </a:p>
        </p:txBody>
      </p:sp>
    </p:spTree>
    <p:extLst>
      <p:ext uri="{BB962C8B-B14F-4D97-AF65-F5344CB8AC3E}">
        <p14:creationId xmlns:p14="http://schemas.microsoft.com/office/powerpoint/2010/main" val="3783334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10/31/2017</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10/31/2017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lookstein.org/integration/bieler.htm#_ednref35"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5257006"/>
            <a:ext cx="828675"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5257006"/>
            <a:ext cx="1533525"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2962498" y="392123"/>
            <a:ext cx="5080237" cy="1046440"/>
          </a:xfrm>
          <a:prstGeom prst="rect">
            <a:avLst/>
          </a:prstGeom>
        </p:spPr>
        <p:txBody>
          <a:bodyPr wrap="none">
            <a:spAutoFit/>
          </a:bodyPr>
          <a:lstStyle/>
          <a:p>
            <a:r>
              <a:rPr lang="en-GB" sz="2000" b="1" u="sng" dirty="0">
                <a:latin typeface="Comic Sans MS" panose="030F0702030302020204" pitchFamily="66" charset="0"/>
                <a:ea typeface="Times New Roman" panose="02020603050405020304" pitchFamily="18" charset="0"/>
                <a:cs typeface="Times New Roman" panose="02020603050405020304" pitchFamily="18" charset="0"/>
              </a:rPr>
              <a:t>Lecture for Jewish Studies Assignment</a:t>
            </a:r>
          </a:p>
          <a:p>
            <a:pPr algn="ctr"/>
            <a:r>
              <a:rPr lang="en-GB" sz="1400" b="1" dirty="0">
                <a:latin typeface="Comic Sans MS" panose="030F0702030302020204" pitchFamily="66" charset="0"/>
                <a:cs typeface="Times New Roman" panose="02020603050405020304" pitchFamily="18" charset="0"/>
              </a:rPr>
              <a:t>to School-Centred Initial Teacher Training trainees</a:t>
            </a:r>
          </a:p>
          <a:p>
            <a:pPr algn="ctr"/>
            <a:r>
              <a:rPr lang="en-GB" sz="1400" dirty="0">
                <a:latin typeface="Comic Sans MS" panose="030F0702030302020204" pitchFamily="66" charset="0"/>
                <a:cs typeface="Times New Roman" panose="02020603050405020304" pitchFamily="18" charset="0"/>
              </a:rPr>
              <a:t>Presented by Jeremy Richards MA (ICT in Ed.)</a:t>
            </a:r>
          </a:p>
          <a:p>
            <a:pPr algn="ctr"/>
            <a:r>
              <a:rPr lang="en-GB" sz="1400" dirty="0">
                <a:latin typeface="Comic Sans MS" panose="030F0702030302020204" pitchFamily="66" charset="0"/>
                <a:cs typeface="Times New Roman" panose="02020603050405020304" pitchFamily="18" charset="0"/>
              </a:rPr>
              <a:t>27</a:t>
            </a:r>
            <a:r>
              <a:rPr lang="en-GB" sz="1400" baseline="30000" dirty="0">
                <a:latin typeface="Comic Sans MS" panose="030F0702030302020204" pitchFamily="66" charset="0"/>
                <a:cs typeface="Times New Roman" panose="02020603050405020304" pitchFamily="18" charset="0"/>
              </a:rPr>
              <a:t>th</a:t>
            </a:r>
            <a:r>
              <a:rPr lang="en-GB" sz="1400" dirty="0">
                <a:latin typeface="Comic Sans MS" panose="030F0702030302020204" pitchFamily="66" charset="0"/>
                <a:cs typeface="Times New Roman" panose="02020603050405020304" pitchFamily="18" charset="0"/>
              </a:rPr>
              <a:t> January 2017</a:t>
            </a:r>
            <a:endParaRPr lang="en-GB" sz="1400" dirty="0"/>
          </a:p>
        </p:txBody>
      </p:sp>
      <p:sp>
        <p:nvSpPr>
          <p:cNvPr id="7" name="Rectangle 6"/>
          <p:cNvSpPr/>
          <p:nvPr/>
        </p:nvSpPr>
        <p:spPr>
          <a:xfrm>
            <a:off x="2137290" y="2008956"/>
            <a:ext cx="7443990" cy="2523768"/>
          </a:xfrm>
          <a:prstGeom prst="rect">
            <a:avLst/>
          </a:prstGeom>
        </p:spPr>
        <p:txBody>
          <a:bodyPr wrap="square">
            <a:spAutoFit/>
          </a:bodyPr>
          <a:lstStyle/>
          <a:p>
            <a:pPr>
              <a:spcAft>
                <a:spcPts val="0"/>
              </a:spcAft>
            </a:pPr>
            <a:r>
              <a:rPr lang="en-GB" b="1" u="sng" dirty="0">
                <a:latin typeface="Comic Sans MS" panose="030F0702030302020204" pitchFamily="66" charset="0"/>
                <a:ea typeface="Times New Roman" panose="02020603050405020304" pitchFamily="18" charset="0"/>
                <a:cs typeface="Times New Roman" panose="02020603050405020304" pitchFamily="18" charset="0"/>
              </a:rPr>
              <a:t>Title</a:t>
            </a:r>
            <a:r>
              <a:rPr lang="en-GB" dirty="0">
                <a:latin typeface="Comic Sans MS" panose="030F0702030302020204" pitchFamily="66" charset="0"/>
                <a:ea typeface="Times New Roman" panose="02020603050405020304" pitchFamily="18" charset="0"/>
                <a:cs typeface="Times New Roman" panose="02020603050405020304" pitchFamily="18" charset="0"/>
              </a:rPr>
              <a:t>:</a:t>
            </a:r>
          </a:p>
          <a:p>
            <a:pPr>
              <a:spcAft>
                <a:spcPts val="0"/>
              </a:spcAft>
            </a:pPr>
            <a:endParaRPr lang="en-GB" sz="2000" dirty="0">
              <a:latin typeface="Comic Sans MS" panose="030F0702030302020204" pitchFamily="66" charset="0"/>
              <a:ea typeface="Times New Roman" panose="02020603050405020304" pitchFamily="18" charset="0"/>
              <a:cs typeface="Times New Roman" panose="02020603050405020304" pitchFamily="18" charset="0"/>
            </a:endParaRPr>
          </a:p>
          <a:p>
            <a:r>
              <a:rPr lang="en-GB" sz="2400" dirty="0">
                <a:latin typeface="Comic Sans MS" panose="030F0702030302020204" pitchFamily="66" charset="0"/>
                <a:ea typeface="Times New Roman" panose="02020603050405020304" pitchFamily="18" charset="0"/>
                <a:cs typeface="Times New Roman" panose="02020603050405020304" pitchFamily="18" charset="0"/>
              </a:rPr>
              <a:t>“Curriculum integration can generally be defined as a curriculum approach that purposefully draws together knowledge, skills, attitudes and values from within and across subject areas to develop a more powerful understanding of key ideas.”</a:t>
            </a:r>
            <a:endParaRPr lang="en-GB" sz="2400" dirty="0"/>
          </a:p>
        </p:txBody>
      </p:sp>
    </p:spTree>
    <p:extLst>
      <p:ext uri="{BB962C8B-B14F-4D97-AF65-F5344CB8AC3E}">
        <p14:creationId xmlns:p14="http://schemas.microsoft.com/office/powerpoint/2010/main" val="376663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1542721" y="3454562"/>
            <a:ext cx="3236829" cy="4416923"/>
          </a:xfrm>
          <a:prstGeom prst="rect">
            <a:avLst/>
          </a:prstGeom>
        </p:spPr>
      </p:pic>
      <p:pic>
        <p:nvPicPr>
          <p:cNvPr id="6" name="Picture 5"/>
          <p:cNvPicPr>
            <a:picLocks noChangeAspect="1"/>
          </p:cNvPicPr>
          <p:nvPr/>
        </p:nvPicPr>
        <p:blipFill>
          <a:blip r:embed="rId3"/>
          <a:stretch>
            <a:fillRect/>
          </a:stretch>
        </p:blipFill>
        <p:spPr>
          <a:xfrm>
            <a:off x="5527343" y="3166605"/>
            <a:ext cx="4339988" cy="4023336"/>
          </a:xfrm>
          <a:prstGeom prst="rect">
            <a:avLst/>
          </a:prstGeom>
        </p:spPr>
      </p:pic>
      <p:sp>
        <p:nvSpPr>
          <p:cNvPr id="4" name="Rectangle 3"/>
          <p:cNvSpPr/>
          <p:nvPr/>
        </p:nvSpPr>
        <p:spPr>
          <a:xfrm>
            <a:off x="393738" y="520231"/>
            <a:ext cx="10767060" cy="3539430"/>
          </a:xfrm>
          <a:prstGeom prst="rect">
            <a:avLst/>
          </a:prstGeom>
        </p:spPr>
        <p:txBody>
          <a:bodyPr wrap="square">
            <a:spAutoFit/>
          </a:bodyPr>
          <a:lstStyle/>
          <a:p>
            <a:r>
              <a:rPr lang="en-GB" sz="3200" dirty="0">
                <a:latin typeface="Times New Roman" panose="02020603050405020304" pitchFamily="18" charset="0"/>
                <a:ea typeface="Times New Roman" panose="02020603050405020304" pitchFamily="18" charset="0"/>
              </a:rPr>
              <a:t>To the young mind everything is individual, stands by itself. By and by it finds how to join two things and see in them one nature, then three, then three thousand; and so, tyrannized over by its own unifying instinct, it goes on tying things together, diminishing anomalies, discovering roots running under ground, whereby contrary and remote things cohere and flower out from one stem. </a:t>
            </a:r>
            <a:endParaRPr lang="en-GB" sz="3200" dirty="0"/>
          </a:p>
        </p:txBody>
      </p:sp>
    </p:spTree>
    <p:extLst>
      <p:ext uri="{BB962C8B-B14F-4D97-AF65-F5344CB8AC3E}">
        <p14:creationId xmlns:p14="http://schemas.microsoft.com/office/powerpoint/2010/main" val="3028546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5027" y="357114"/>
            <a:ext cx="9601200" cy="6247864"/>
          </a:xfrm>
          <a:prstGeom prst="rect">
            <a:avLst/>
          </a:prstGeom>
        </p:spPr>
        <p:txBody>
          <a:bodyPr wrap="square">
            <a:spAutoFit/>
          </a:bodyPr>
          <a:lstStyle/>
          <a:p>
            <a:r>
              <a:rPr lang="en-GB" sz="3200" dirty="0">
                <a:latin typeface="Times New Roman" panose="02020603050405020304" pitchFamily="18" charset="0"/>
                <a:ea typeface="Times New Roman" panose="02020603050405020304" pitchFamily="18" charset="0"/>
              </a:rPr>
              <a:t>It presently learns that since the dawn of history there has been a constant accumulation and classifying of facts. But what is classification but the perceiving that these objects are not chaotic and are not foreign, but have a law which is also a law of the human mind?</a:t>
            </a:r>
          </a:p>
          <a:p>
            <a:endParaRPr lang="en-GB" sz="1200" dirty="0">
              <a:latin typeface="Times New Roman" panose="02020603050405020304" pitchFamily="18" charset="0"/>
              <a:ea typeface="Times New Roman" panose="02020603050405020304" pitchFamily="18" charset="0"/>
            </a:endParaRPr>
          </a:p>
          <a:p>
            <a:endParaRPr lang="en-GB" sz="1200" dirty="0">
              <a:latin typeface="Times New Roman" panose="02020603050405020304" pitchFamily="18" charset="0"/>
              <a:ea typeface="Times New Roman" panose="02020603050405020304" pitchFamily="18" charset="0"/>
            </a:endParaRPr>
          </a:p>
          <a:p>
            <a:endParaRPr lang="en-GB" sz="1200" dirty="0">
              <a:latin typeface="Times New Roman" panose="02020603050405020304" pitchFamily="18" charset="0"/>
              <a:ea typeface="Times New Roman" panose="02020603050405020304" pitchFamily="18" charset="0"/>
            </a:endParaRPr>
          </a:p>
          <a:p>
            <a:endParaRPr lang="en-GB" sz="1200" dirty="0">
              <a:latin typeface="Times New Roman" panose="02020603050405020304" pitchFamily="18" charset="0"/>
              <a:ea typeface="Times New Roman" panose="02020603050405020304" pitchFamily="18" charset="0"/>
            </a:endParaRPr>
          </a:p>
          <a:p>
            <a:r>
              <a:rPr lang="en-GB" sz="3200" dirty="0">
                <a:latin typeface="Times New Roman" panose="02020603050405020304" pitchFamily="18" charset="0"/>
                <a:ea typeface="Times New Roman" panose="02020603050405020304" pitchFamily="18" charset="0"/>
              </a:rPr>
              <a:t>The astronomer discovers that geometry, a pure abstraction of the human mind, is the measure</a:t>
            </a:r>
          </a:p>
          <a:p>
            <a:r>
              <a:rPr lang="en-GB" sz="3200" dirty="0">
                <a:latin typeface="Times New Roman" panose="02020603050405020304" pitchFamily="18" charset="0"/>
                <a:ea typeface="Times New Roman" panose="02020603050405020304" pitchFamily="18" charset="0"/>
              </a:rPr>
              <a:t>of planetary motion. The chemist finds proportions and intelligible method throughout matter; and science in nothing but the finding of analogy, identity, in the most remote parts.</a:t>
            </a:r>
            <a:endParaRPr lang="en-GB" sz="3200" dirty="0"/>
          </a:p>
        </p:txBody>
      </p:sp>
      <p:pic>
        <p:nvPicPr>
          <p:cNvPr id="8" name="Picture 7"/>
          <p:cNvPicPr>
            <a:picLocks noChangeAspect="1"/>
          </p:cNvPicPr>
          <p:nvPr/>
        </p:nvPicPr>
        <p:blipFill>
          <a:blip r:embed="rId2"/>
          <a:stretch>
            <a:fillRect/>
          </a:stretch>
        </p:blipFill>
        <p:spPr>
          <a:xfrm>
            <a:off x="8247640" y="2410130"/>
            <a:ext cx="3822748" cy="2120927"/>
          </a:xfrm>
          <a:prstGeom prst="rect">
            <a:avLst/>
          </a:prstGeom>
        </p:spPr>
      </p:pic>
    </p:spTree>
    <p:extLst>
      <p:ext uri="{BB962C8B-B14F-4D97-AF65-F5344CB8AC3E}">
        <p14:creationId xmlns:p14="http://schemas.microsoft.com/office/powerpoint/2010/main" val="3962026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30780" y="542836"/>
            <a:ext cx="6096000" cy="4031873"/>
          </a:xfrm>
          <a:prstGeom prst="rect">
            <a:avLst/>
          </a:prstGeom>
        </p:spPr>
        <p:txBody>
          <a:bodyPr>
            <a:spAutoFit/>
          </a:bodyPr>
          <a:lstStyle/>
          <a:p>
            <a:r>
              <a:rPr lang="en-GB" sz="3200" dirty="0">
                <a:latin typeface="Times New Roman" panose="02020603050405020304" pitchFamily="18" charset="0"/>
                <a:ea typeface="Times New Roman" panose="02020603050405020304" pitchFamily="18" charset="0"/>
              </a:rPr>
              <a:t>The ambitious soul sits down before each refractory fact; one after another, reduces all strange constitutions, all new powers, to their class and their law, and goes on for ever to animate the last </a:t>
            </a:r>
            <a:r>
              <a:rPr lang="en-GB" sz="3200" dirty="0" err="1">
                <a:latin typeface="Times New Roman" panose="02020603050405020304" pitchFamily="18" charset="0"/>
                <a:ea typeface="Times New Roman" panose="02020603050405020304" pitchFamily="18" charset="0"/>
              </a:rPr>
              <a:t>fiber</a:t>
            </a:r>
            <a:r>
              <a:rPr lang="en-GB" sz="3200" dirty="0">
                <a:latin typeface="Times New Roman" panose="02020603050405020304" pitchFamily="18" charset="0"/>
                <a:ea typeface="Times New Roman" panose="02020603050405020304" pitchFamily="18" charset="0"/>
              </a:rPr>
              <a:t> of organization, the outskirts of nature, by insight.</a:t>
            </a:r>
            <a:endParaRPr lang="en-GB" sz="3200" dirty="0"/>
          </a:p>
        </p:txBody>
      </p:sp>
      <p:sp>
        <p:nvSpPr>
          <p:cNvPr id="5" name="Rectangle 4"/>
          <p:cNvSpPr/>
          <p:nvPr/>
        </p:nvSpPr>
        <p:spPr>
          <a:xfrm>
            <a:off x="2430780" y="6010394"/>
            <a:ext cx="4538743" cy="369332"/>
          </a:xfrm>
          <a:prstGeom prst="rect">
            <a:avLst/>
          </a:prstGeom>
        </p:spPr>
        <p:txBody>
          <a:bodyPr wrap="none">
            <a:spAutoFit/>
          </a:bodyPr>
          <a:lstStyle/>
          <a:p>
            <a:r>
              <a:rPr lang="en-GB" dirty="0"/>
              <a:t>http://www.bartleby.com/268/8/33.html</a:t>
            </a:r>
          </a:p>
        </p:txBody>
      </p:sp>
      <p:sp>
        <p:nvSpPr>
          <p:cNvPr id="6" name="Rectangle 5"/>
          <p:cNvSpPr/>
          <p:nvPr/>
        </p:nvSpPr>
        <p:spPr>
          <a:xfrm>
            <a:off x="2430780" y="5107885"/>
            <a:ext cx="4391202" cy="461665"/>
          </a:xfrm>
          <a:prstGeom prst="rect">
            <a:avLst/>
          </a:prstGeom>
        </p:spPr>
        <p:txBody>
          <a:bodyPr wrap="none">
            <a:spAutoFit/>
          </a:bodyPr>
          <a:lstStyle/>
          <a:p>
            <a:r>
              <a:rPr lang="en-GB" sz="2400" dirty="0">
                <a:latin typeface="Times New Roman" panose="02020603050405020304" pitchFamily="18" charset="0"/>
              </a:rPr>
              <a:t>Ralph Waldo Emerson (1803–82)</a:t>
            </a:r>
            <a:endParaRPr lang="en-GB" sz="2400" dirty="0"/>
          </a:p>
        </p:txBody>
      </p:sp>
    </p:spTree>
    <p:extLst>
      <p:ext uri="{BB962C8B-B14F-4D97-AF65-F5344CB8AC3E}">
        <p14:creationId xmlns:p14="http://schemas.microsoft.com/office/powerpoint/2010/main" val="2341088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56067" y="830753"/>
            <a:ext cx="8152327" cy="4708981"/>
          </a:xfrm>
          <a:prstGeom prst="rect">
            <a:avLst/>
          </a:prstGeom>
        </p:spPr>
        <p:txBody>
          <a:bodyPr wrap="square">
            <a:spAutoFit/>
          </a:bodyPr>
          <a:lstStyle/>
          <a:p>
            <a:r>
              <a:rPr lang="en-GB" sz="1600" b="1" dirty="0"/>
              <a:t>Recommended Reading for Assignment</a:t>
            </a:r>
          </a:p>
          <a:p>
            <a:endParaRPr lang="en-GB" sz="1600" dirty="0"/>
          </a:p>
          <a:p>
            <a:r>
              <a:rPr lang="en-GB" sz="1600" dirty="0"/>
              <a:t>*</a:t>
            </a:r>
            <a:r>
              <a:rPr lang="en-GB" sz="1600" dirty="0" err="1"/>
              <a:t>Beane</a:t>
            </a:r>
            <a:r>
              <a:rPr lang="en-GB" sz="1600" dirty="0"/>
              <a:t>, J. A., (1997). 	Curriculum Integration: designing the core of democratic education. New York and London: Teachers College, Columbia University.</a:t>
            </a:r>
          </a:p>
          <a:p>
            <a:endParaRPr lang="en-GB" sz="1600" dirty="0"/>
          </a:p>
          <a:p>
            <a:r>
              <a:rPr lang="en-GB" sz="1600" dirty="0"/>
              <a:t>*Fogarty, R.,( 2009). 	How to integrate the curricula. 3rd ed. California: Corwin.</a:t>
            </a:r>
          </a:p>
          <a:p>
            <a:endParaRPr lang="en-GB" sz="1600" dirty="0"/>
          </a:p>
          <a:p>
            <a:r>
              <a:rPr lang="en-GB" sz="1600" dirty="0"/>
              <a:t>*</a:t>
            </a:r>
            <a:r>
              <a:rPr lang="en-GB" sz="1600" dirty="0" err="1"/>
              <a:t>Bieler</a:t>
            </a:r>
            <a:r>
              <a:rPr lang="en-GB" sz="1600" dirty="0"/>
              <a:t>, J., (1986) 	Integration of Judaic and General Studies in the Modern Orthodox Day School. Jewish Education 54, 4 (1986), pp. 15-26. [online].</a:t>
            </a:r>
          </a:p>
          <a:p>
            <a:r>
              <a:rPr lang="en-GB" sz="1600" dirty="0"/>
              <a:t>Available at www.lookstein.org/integration/bieler.htm#_ednref35. </a:t>
            </a:r>
          </a:p>
          <a:p>
            <a:endParaRPr lang="en-GB" sz="1600" dirty="0"/>
          </a:p>
          <a:p>
            <a:r>
              <a:rPr lang="en-GB" sz="1600" dirty="0"/>
              <a:t>*</a:t>
            </a:r>
            <a:r>
              <a:rPr lang="en-GB" sz="1600" dirty="0" err="1"/>
              <a:t>Malkus</a:t>
            </a:r>
            <a:r>
              <a:rPr lang="en-GB" sz="1600" dirty="0"/>
              <a:t> M (2011)	Curriculum Integration in Jewish Day Schools: The Search for Coherence, in Miller H, Grant L.D., </a:t>
            </a:r>
            <a:r>
              <a:rPr lang="en-GB" sz="1600" dirty="0" err="1"/>
              <a:t>Pomson</a:t>
            </a:r>
            <a:r>
              <a:rPr lang="en-GB" sz="1600" dirty="0"/>
              <a:t> A, (2011) The International Handbook of Jewish Education, Dordrecht Heidelberg London New York: Springer</a:t>
            </a:r>
          </a:p>
          <a:p>
            <a:endParaRPr lang="en-GB" sz="1600" dirty="0"/>
          </a:p>
          <a:p>
            <a:r>
              <a:rPr lang="en-GB" sz="1600" dirty="0"/>
              <a:t>* </a:t>
            </a:r>
            <a:r>
              <a:rPr lang="en-GB" sz="1600" dirty="0" err="1"/>
              <a:t>Pomson</a:t>
            </a:r>
            <a:r>
              <a:rPr lang="en-GB" sz="1600" dirty="0"/>
              <a:t>, A (2001) 	“Knowledge that Doesn't Just Sit There: Considering a </a:t>
            </a:r>
            <a:r>
              <a:rPr lang="en-GB" sz="1600" dirty="0" err="1"/>
              <a:t>Reconception</a:t>
            </a:r>
            <a:r>
              <a:rPr lang="en-GB" sz="1600" dirty="0"/>
              <a:t> of the Curriculum Integration of Jewish and General Studies", Religious Education 96:4 (Fall, 2001), 530-32</a:t>
            </a:r>
          </a:p>
          <a:p>
            <a:endParaRPr lang="en-GB" sz="1200" dirty="0"/>
          </a:p>
        </p:txBody>
      </p:sp>
    </p:spTree>
    <p:extLst>
      <p:ext uri="{BB962C8B-B14F-4D97-AF65-F5344CB8AC3E}">
        <p14:creationId xmlns:p14="http://schemas.microsoft.com/office/powerpoint/2010/main" val="3424974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55313" y="950864"/>
            <a:ext cx="8281115" cy="4770537"/>
          </a:xfrm>
          <a:prstGeom prst="rect">
            <a:avLst/>
          </a:prstGeom>
        </p:spPr>
        <p:txBody>
          <a:bodyPr wrap="square">
            <a:spAutoFit/>
          </a:bodyPr>
          <a:lstStyle/>
          <a:p>
            <a:r>
              <a:rPr lang="en-GB" sz="1600" b="1" dirty="0"/>
              <a:t>More Recommended Reading for Assignment</a:t>
            </a:r>
          </a:p>
          <a:p>
            <a:endParaRPr lang="en-GB" sz="1600" dirty="0"/>
          </a:p>
          <a:p>
            <a:r>
              <a:rPr lang="en-GB" sz="1600" dirty="0"/>
              <a:t>*Sterling Epstein, S., (1991)	. Integrated and Interdisciplinary Education. </a:t>
            </a:r>
            <a:r>
              <a:rPr lang="en-GB" sz="1600" dirty="0" err="1"/>
              <a:t>BeYachad</a:t>
            </a:r>
            <a:r>
              <a:rPr lang="en-GB" sz="1600" dirty="0"/>
              <a:t> – Bringing Together Best Educational Practices and Jewish Education. Philadelphia: </a:t>
            </a:r>
            <a:r>
              <a:rPr lang="en-GB" sz="1600" dirty="0" err="1"/>
              <a:t>BeYachad</a:t>
            </a:r>
            <a:endParaRPr lang="en-GB" sz="1600" dirty="0"/>
          </a:p>
          <a:p>
            <a:endParaRPr lang="en-GB" sz="1600" dirty="0"/>
          </a:p>
          <a:p>
            <a:r>
              <a:rPr lang="en-GB" sz="1600" dirty="0"/>
              <a:t>*</a:t>
            </a:r>
            <a:r>
              <a:rPr lang="en-GB" sz="1600" dirty="0" err="1"/>
              <a:t>Valins</a:t>
            </a:r>
            <a:r>
              <a:rPr lang="en-GB" sz="1600" dirty="0"/>
              <a:t>, Oliver (2001)		JPR – The Future of Jewish Schooling</a:t>
            </a:r>
          </a:p>
          <a:p>
            <a:endParaRPr lang="en-GB" sz="1600" dirty="0"/>
          </a:p>
          <a:p>
            <a:r>
              <a:rPr lang="en-GB" sz="1600" dirty="0"/>
              <a:t>*</a:t>
            </a:r>
            <a:r>
              <a:rPr lang="en-GB" sz="1600" dirty="0" err="1"/>
              <a:t>Zeldin</a:t>
            </a:r>
            <a:r>
              <a:rPr lang="en-GB" sz="1600" dirty="0"/>
              <a:t>, M., (1998). 	Integration and Interaction in the Jewish Day School. In: Robert </a:t>
            </a:r>
            <a:r>
              <a:rPr lang="en-GB" sz="1600" dirty="0" err="1"/>
              <a:t>Tomberg</a:t>
            </a:r>
            <a:r>
              <a:rPr lang="en-GB" sz="1600" dirty="0"/>
              <a:t> (ed.), 1998. The Jewish Educational Leader's Handbook.</a:t>
            </a:r>
          </a:p>
          <a:p>
            <a:r>
              <a:rPr lang="en-GB" sz="1600" dirty="0"/>
              <a:t>Denver: A.R.E., pp. 579 – 590.</a:t>
            </a:r>
          </a:p>
          <a:p>
            <a:endParaRPr lang="en-GB" sz="1600" dirty="0"/>
          </a:p>
          <a:p>
            <a:r>
              <a:rPr lang="en-GB" sz="1600" dirty="0"/>
              <a:t>*Greenberg, I (2012)  		The Jewish Way: Living the Holidays</a:t>
            </a:r>
          </a:p>
          <a:p>
            <a:endParaRPr lang="en-GB" sz="1600" dirty="0"/>
          </a:p>
          <a:p>
            <a:r>
              <a:rPr lang="en-GB" sz="1600" dirty="0"/>
              <a:t>* education.alberta.ca/media/656618/curr.pdf </a:t>
            </a:r>
          </a:p>
          <a:p>
            <a:r>
              <a:rPr lang="en-GB" sz="1600" dirty="0"/>
              <a:t>Primary Programs Framework For Teaching and Learning</a:t>
            </a:r>
          </a:p>
          <a:p>
            <a:endParaRPr lang="en-GB" sz="1600" dirty="0"/>
          </a:p>
          <a:p>
            <a:r>
              <a:rPr lang="en-GB" sz="1600" dirty="0"/>
              <a:t>* www.lookstein.org/integration/curriculum_intro.htm </a:t>
            </a:r>
          </a:p>
          <a:p>
            <a:r>
              <a:rPr lang="en-GB" sz="1600" dirty="0"/>
              <a:t>Good curriculum Integration Site</a:t>
            </a:r>
          </a:p>
        </p:txBody>
      </p:sp>
    </p:spTree>
    <p:extLst>
      <p:ext uri="{BB962C8B-B14F-4D97-AF65-F5344CB8AC3E}">
        <p14:creationId xmlns:p14="http://schemas.microsoft.com/office/powerpoint/2010/main" val="1592428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755413" y="513910"/>
            <a:ext cx="603723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ahoma" panose="020B0604030504040204" pitchFamily="34" charset="0"/>
                <a:cs typeface="Tahoma" panose="020B0604030504040204" pitchFamily="34" charset="0"/>
              </a:rPr>
              <a:t>INTEGRATION OF JUDAIC AND GENERAL STUDIES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ahoma" panose="020B0604030504040204" pitchFamily="34" charset="0"/>
                <a:cs typeface="Tahoma" panose="020B0604030504040204" pitchFamily="34" charset="0"/>
              </a:rPr>
              <a:t>IN THE MODERN ORTHODOX DAY SCHOOL</a:t>
            </a:r>
            <a:endParaRPr kumimoji="0" lang="en-US" altLang="en-US" sz="1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Jack </a:t>
            </a:r>
            <a:r>
              <a:rPr kumimoji="0" lang="en-US" altLang="en-US" sz="1800" b="1"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Bieler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3"/>
          <p:cNvSpPr/>
          <p:nvPr/>
        </p:nvSpPr>
        <p:spPr>
          <a:xfrm>
            <a:off x="1627174" y="2489958"/>
            <a:ext cx="8293708" cy="3908762"/>
          </a:xfrm>
          <a:prstGeom prst="rect">
            <a:avLst/>
          </a:prstGeom>
        </p:spPr>
        <p:txBody>
          <a:bodyPr wrap="square">
            <a:spAutoFit/>
          </a:bodyPr>
          <a:lstStyle/>
          <a:p>
            <a:r>
              <a:rPr lang="en-GB" sz="2400" dirty="0">
                <a:solidFill>
                  <a:srgbClr val="000000"/>
                </a:solidFill>
                <a:latin typeface="Times New Roman" panose="02020603050405020304" pitchFamily="18" charset="0"/>
              </a:rPr>
              <a:t>Harold S. </a:t>
            </a:r>
            <a:r>
              <a:rPr lang="en-GB" sz="2400" dirty="0" err="1">
                <a:solidFill>
                  <a:srgbClr val="000000"/>
                </a:solidFill>
                <a:latin typeface="Times New Roman" panose="02020603050405020304" pitchFamily="18" charset="0"/>
              </a:rPr>
              <a:t>Himmelfarb</a:t>
            </a:r>
            <a:r>
              <a:rPr lang="en-GB" sz="2400" dirty="0">
                <a:solidFill>
                  <a:srgbClr val="000000"/>
                </a:solidFill>
                <a:latin typeface="Times New Roman" panose="02020603050405020304" pitchFamily="18" charset="0"/>
              </a:rPr>
              <a:t> writes,</a:t>
            </a:r>
          </a:p>
          <a:p>
            <a:endParaRPr lang="en-GB" sz="3200" dirty="0">
              <a:solidFill>
                <a:srgbClr val="000000"/>
              </a:solidFill>
              <a:latin typeface="Times New Roman" panose="02020603050405020304" pitchFamily="18" charset="0"/>
            </a:endParaRPr>
          </a:p>
          <a:p>
            <a:r>
              <a:rPr lang="en-GB" sz="3200" dirty="0">
                <a:solidFill>
                  <a:srgbClr val="000000"/>
                </a:solidFill>
                <a:latin typeface="Times New Roman" panose="02020603050405020304" pitchFamily="18" charset="0"/>
              </a:rPr>
              <a:t>"Recent observers have commented… on the tendency of modern Orthodox Jews to </a:t>
            </a:r>
            <a:r>
              <a:rPr lang="en-GB" sz="3200" b="1" dirty="0">
                <a:solidFill>
                  <a:srgbClr val="000000"/>
                </a:solidFill>
                <a:latin typeface="Times New Roman" panose="02020603050405020304" pitchFamily="18" charset="0"/>
              </a:rPr>
              <a:t>compartmentalize</a:t>
            </a:r>
            <a:r>
              <a:rPr lang="en-GB" sz="3200" dirty="0">
                <a:solidFill>
                  <a:srgbClr val="000000"/>
                </a:solidFill>
                <a:latin typeface="Times New Roman" panose="02020603050405020304" pitchFamily="18" charset="0"/>
              </a:rPr>
              <a:t> the religious and secular components of their lives. It is quite possible that this tendency is fostered by the organization of the day school curriculum”</a:t>
            </a:r>
            <a:endParaRPr lang="en-GB" sz="3200" dirty="0"/>
          </a:p>
        </p:txBody>
      </p:sp>
      <p:sp>
        <p:nvSpPr>
          <p:cNvPr id="5" name="Rectangle 4"/>
          <p:cNvSpPr/>
          <p:nvPr/>
        </p:nvSpPr>
        <p:spPr>
          <a:xfrm>
            <a:off x="1627174" y="1778933"/>
            <a:ext cx="3812262" cy="523220"/>
          </a:xfrm>
          <a:prstGeom prst="rect">
            <a:avLst/>
          </a:prstGeom>
        </p:spPr>
        <p:txBody>
          <a:bodyPr wrap="none">
            <a:spAutoFit/>
          </a:bodyPr>
          <a:lstStyle/>
          <a:p>
            <a:r>
              <a:rPr lang="en-GB" sz="2800" b="1" i="1" dirty="0">
                <a:solidFill>
                  <a:srgbClr val="000000"/>
                </a:solidFill>
                <a:latin typeface="Times New Roman" panose="02020603050405020304" pitchFamily="18" charset="0"/>
              </a:rPr>
              <a:t>I. Compartmentalization</a:t>
            </a:r>
            <a:endParaRPr lang="en-GB" sz="2800" dirty="0"/>
          </a:p>
        </p:txBody>
      </p:sp>
    </p:spTree>
    <p:extLst>
      <p:ext uri="{BB962C8B-B14F-4D97-AF65-F5344CB8AC3E}">
        <p14:creationId xmlns:p14="http://schemas.microsoft.com/office/powerpoint/2010/main" val="2821097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50720" y="1670596"/>
            <a:ext cx="8453120" cy="2554545"/>
          </a:xfrm>
          <a:prstGeom prst="rect">
            <a:avLst/>
          </a:prstGeom>
        </p:spPr>
        <p:txBody>
          <a:bodyPr wrap="square">
            <a:spAutoFit/>
          </a:bodyPr>
          <a:lstStyle/>
          <a:p>
            <a:r>
              <a:rPr lang="en-GB" sz="3200" dirty="0">
                <a:solidFill>
                  <a:srgbClr val="000000"/>
                </a:solidFill>
                <a:latin typeface="Times New Roman" panose="02020603050405020304" pitchFamily="18" charset="0"/>
              </a:rPr>
              <a:t>What might these analyses of "compartmentalization,"  "modern Orthodoxy," and their interrelationship suggest in terms of the direction of educational policy in modern Orthodox day schools?</a:t>
            </a:r>
            <a:endParaRPr lang="en-GB" sz="3200" dirty="0"/>
          </a:p>
        </p:txBody>
      </p:sp>
    </p:spTree>
    <p:extLst>
      <p:ext uri="{BB962C8B-B14F-4D97-AF65-F5344CB8AC3E}">
        <p14:creationId xmlns:p14="http://schemas.microsoft.com/office/powerpoint/2010/main" val="1522663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9520" y="425718"/>
            <a:ext cx="9184640" cy="5509200"/>
          </a:xfrm>
          <a:prstGeom prst="rect">
            <a:avLst/>
          </a:prstGeom>
        </p:spPr>
        <p:txBody>
          <a:bodyPr wrap="square">
            <a:spAutoFit/>
          </a:bodyPr>
          <a:lstStyle/>
          <a:p>
            <a:r>
              <a:rPr lang="en-GB" sz="3200" dirty="0">
                <a:solidFill>
                  <a:srgbClr val="000000"/>
                </a:solidFill>
                <a:latin typeface="Times New Roman" panose="02020603050405020304" pitchFamily="18" charset="0"/>
              </a:rPr>
              <a:t>Many Orthodox Jews in America, who, according to </a:t>
            </a:r>
            <a:r>
              <a:rPr lang="en-GB" sz="3200" dirty="0" err="1">
                <a:solidFill>
                  <a:srgbClr val="000000"/>
                </a:solidFill>
                <a:latin typeface="Times New Roman" panose="02020603050405020304" pitchFamily="18" charset="0"/>
              </a:rPr>
              <a:t>Gittelson</a:t>
            </a:r>
            <a:r>
              <a:rPr lang="en-GB" sz="3200" dirty="0">
                <a:solidFill>
                  <a:srgbClr val="000000"/>
                </a:solidFill>
                <a:latin typeface="Times New Roman" panose="02020603050405020304" pitchFamily="18" charset="0"/>
              </a:rPr>
              <a:t>, can be identified among the country’s leading "scientists, film stars, journalists, television executives, doctors, lawyers, university professors, and real estate tycoons engage in compartmentalization comparable to that of the Brahmins described by Singer.</a:t>
            </a:r>
          </a:p>
          <a:p>
            <a:endParaRPr lang="en-GB" sz="3200" dirty="0">
              <a:solidFill>
                <a:srgbClr val="000000"/>
              </a:solidFill>
              <a:latin typeface="Times New Roman" panose="02020603050405020304" pitchFamily="18" charset="0"/>
            </a:endParaRPr>
          </a:p>
          <a:p>
            <a:r>
              <a:rPr lang="en-GB" sz="3200" dirty="0">
                <a:solidFill>
                  <a:srgbClr val="000000"/>
                </a:solidFill>
                <a:latin typeface="Times New Roman" panose="02020603050405020304" pitchFamily="18" charset="0"/>
              </a:rPr>
              <a:t>Rather than residing in one continuous world, they see themselves as participating in multiple environments, constantly alternating between one and the other</a:t>
            </a:r>
            <a:endParaRPr lang="en-GB" sz="3200" dirty="0"/>
          </a:p>
        </p:txBody>
      </p:sp>
    </p:spTree>
    <p:extLst>
      <p:ext uri="{BB962C8B-B14F-4D97-AF65-F5344CB8AC3E}">
        <p14:creationId xmlns:p14="http://schemas.microsoft.com/office/powerpoint/2010/main" val="801662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9684" y="586155"/>
            <a:ext cx="9591040" cy="523220"/>
          </a:xfrm>
          <a:prstGeom prst="rect">
            <a:avLst/>
          </a:prstGeom>
        </p:spPr>
        <p:txBody>
          <a:bodyPr wrap="square">
            <a:spAutoFit/>
          </a:bodyPr>
          <a:lstStyle/>
          <a:p>
            <a:r>
              <a:rPr lang="en-GB" sz="2800" b="1" i="1" dirty="0">
                <a:solidFill>
                  <a:srgbClr val="000000"/>
                </a:solidFill>
                <a:latin typeface="Times New Roman" panose="02020603050405020304" pitchFamily="18" charset="0"/>
              </a:rPr>
              <a:t>II.</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Parallels</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between</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the</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Day</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School</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and</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Compartmentalization</a:t>
            </a:r>
            <a:endParaRPr lang="en-GB" sz="2800" dirty="0"/>
          </a:p>
        </p:txBody>
      </p:sp>
      <p:sp>
        <p:nvSpPr>
          <p:cNvPr id="4" name="Rectangle 3"/>
          <p:cNvSpPr/>
          <p:nvPr/>
        </p:nvSpPr>
        <p:spPr>
          <a:xfrm>
            <a:off x="709684" y="1700495"/>
            <a:ext cx="9157647" cy="4678204"/>
          </a:xfrm>
          <a:prstGeom prst="rect">
            <a:avLst/>
          </a:prstGeom>
        </p:spPr>
        <p:txBody>
          <a:bodyPr wrap="square">
            <a:spAutoFit/>
          </a:bodyPr>
          <a:lstStyle/>
          <a:p>
            <a:r>
              <a:rPr lang="en-GB" sz="2800" dirty="0">
                <a:solidFill>
                  <a:srgbClr val="000000"/>
                </a:solidFill>
                <a:latin typeface="Times New Roman" panose="02020603050405020304" pitchFamily="18" charset="0"/>
              </a:rPr>
              <a:t>In most of these schools, </a:t>
            </a:r>
            <a:r>
              <a:rPr lang="en-GB" sz="2800" b="1" dirty="0">
                <a:solidFill>
                  <a:srgbClr val="000000"/>
                </a:solidFill>
                <a:latin typeface="Times New Roman" panose="02020603050405020304" pitchFamily="18" charset="0"/>
              </a:rPr>
              <a:t>instructional time is divided into two distinct segments</a:t>
            </a:r>
            <a:r>
              <a:rPr lang="en-GB" sz="2800" dirty="0">
                <a:solidFill>
                  <a:srgbClr val="000000"/>
                </a:solidFill>
                <a:latin typeface="Times New Roman" panose="02020603050405020304" pitchFamily="18" charset="0"/>
              </a:rPr>
              <a:t>, where part of the day is devoted to Judaic studies and the other to secular disciplines. There are some schools that opt for a departmental approach where a class in Talmud can follow one in mathematics and be followed by another in English literature.</a:t>
            </a:r>
          </a:p>
          <a:p>
            <a:endParaRPr lang="en-GB" sz="2800" dirty="0">
              <a:solidFill>
                <a:srgbClr val="000000"/>
              </a:solidFill>
              <a:latin typeface="Times New Roman" panose="02020603050405020304" pitchFamily="18" charset="0"/>
            </a:endParaRPr>
          </a:p>
          <a:p>
            <a:r>
              <a:rPr lang="en-GB" sz="2800" b="1" dirty="0">
                <a:solidFill>
                  <a:srgbClr val="000000"/>
                </a:solidFill>
                <a:latin typeface="Times New Roman" panose="02020603050405020304" pitchFamily="18" charset="0"/>
              </a:rPr>
              <a:t>But within both organizational schemes, a secular discipline rarely impinges upon or overlaps aspects of the Judaic course of studies and vice versa.</a:t>
            </a:r>
          </a:p>
          <a:p>
            <a:endParaRPr lang="en-GB"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303389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4816" y="413019"/>
            <a:ext cx="8461612" cy="5262979"/>
          </a:xfrm>
          <a:prstGeom prst="rect">
            <a:avLst/>
          </a:prstGeom>
        </p:spPr>
        <p:txBody>
          <a:bodyPr wrap="square">
            <a:spAutoFit/>
          </a:bodyPr>
          <a:lstStyle/>
          <a:p>
            <a:r>
              <a:rPr lang="en-GB" sz="2800" b="1" dirty="0">
                <a:solidFill>
                  <a:srgbClr val="000000"/>
                </a:solidFill>
                <a:latin typeface="Times New Roman" panose="02020603050405020304" pitchFamily="18" charset="0"/>
              </a:rPr>
              <a:t>The student is exposed to different outlooks, ideas, and ways of thinking</a:t>
            </a:r>
            <a:r>
              <a:rPr lang="en-GB" sz="2800" dirty="0">
                <a:solidFill>
                  <a:srgbClr val="000000"/>
                </a:solidFill>
                <a:latin typeface="Times New Roman" panose="02020603050405020304" pitchFamily="18" charset="0"/>
              </a:rPr>
              <a:t> as he goes from morning to afternoon, or from class to class. </a:t>
            </a:r>
            <a:r>
              <a:rPr lang="en-GB" sz="2800" b="1" dirty="0">
                <a:solidFill>
                  <a:srgbClr val="000000"/>
                </a:solidFill>
                <a:latin typeface="Times New Roman" panose="02020603050405020304" pitchFamily="18" charset="0"/>
              </a:rPr>
              <a:t>Adult role models are usually clearly identified with either Judaic or general studies, but rarely with both.</a:t>
            </a:r>
          </a:p>
          <a:p>
            <a:endParaRPr lang="en-GB" sz="2800" dirty="0">
              <a:solidFill>
                <a:srgbClr val="000000"/>
              </a:solidFill>
              <a:latin typeface="Times New Roman" panose="02020603050405020304" pitchFamily="18" charset="0"/>
            </a:endParaRPr>
          </a:p>
          <a:p>
            <a:r>
              <a:rPr lang="en-GB" sz="2800" dirty="0">
                <a:solidFill>
                  <a:srgbClr val="000000"/>
                </a:solidFill>
                <a:latin typeface="Times New Roman" panose="02020603050405020304" pitchFamily="18" charset="0"/>
              </a:rPr>
              <a:t>Extracurricular activities generally reflect the religious or secular orientations of those who organize and conduct them. </a:t>
            </a:r>
            <a:r>
              <a:rPr lang="en-GB" sz="2800" b="1" dirty="0">
                <a:solidFill>
                  <a:srgbClr val="000000"/>
                </a:solidFill>
                <a:latin typeface="Times New Roman" panose="02020603050405020304" pitchFamily="18" charset="0"/>
              </a:rPr>
              <a:t>The day school can therefore be understood to have prepared its graduates to continue compartmentalization during their university studies and well beyond, into their adult lives.</a:t>
            </a:r>
            <a:endParaRPr lang="en-GB" sz="2800" b="1" dirty="0"/>
          </a:p>
        </p:txBody>
      </p:sp>
    </p:spTree>
    <p:extLst>
      <p:ext uri="{BB962C8B-B14F-4D97-AF65-F5344CB8AC3E}">
        <p14:creationId xmlns:p14="http://schemas.microsoft.com/office/powerpoint/2010/main" val="998308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7984" y="623054"/>
            <a:ext cx="4570482" cy="523220"/>
          </a:xfrm>
          <a:prstGeom prst="rect">
            <a:avLst/>
          </a:prstGeom>
        </p:spPr>
        <p:txBody>
          <a:bodyPr wrap="none">
            <a:spAutoFit/>
          </a:bodyPr>
          <a:lstStyle/>
          <a:p>
            <a:r>
              <a:rPr lang="en-GB" sz="2800" b="1" i="1" dirty="0">
                <a:solidFill>
                  <a:srgbClr val="000000"/>
                </a:solidFill>
                <a:latin typeface="Times New Roman" panose="02020603050405020304" pitchFamily="18" charset="0"/>
              </a:rPr>
              <a:t>III.</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Rationale</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and</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Motivation</a:t>
            </a:r>
            <a:endParaRPr lang="en-GB" sz="2800" dirty="0"/>
          </a:p>
        </p:txBody>
      </p:sp>
      <p:sp>
        <p:nvSpPr>
          <p:cNvPr id="3" name="Rectangle 2"/>
          <p:cNvSpPr/>
          <p:nvPr/>
        </p:nvSpPr>
        <p:spPr>
          <a:xfrm>
            <a:off x="1097984" y="1772196"/>
            <a:ext cx="7741216" cy="2554545"/>
          </a:xfrm>
          <a:prstGeom prst="rect">
            <a:avLst/>
          </a:prstGeom>
        </p:spPr>
        <p:txBody>
          <a:bodyPr wrap="square">
            <a:spAutoFit/>
          </a:bodyPr>
          <a:lstStyle/>
          <a:p>
            <a:r>
              <a:rPr lang="en-GB" sz="3200" dirty="0">
                <a:solidFill>
                  <a:srgbClr val="000000"/>
                </a:solidFill>
                <a:latin typeface="Times New Roman" panose="02020603050405020304" pitchFamily="18" charset="0"/>
              </a:rPr>
              <a:t>Ideologically, compartmentalization on the part of Orthodox Jews is rationalized by applying the categories of </a:t>
            </a:r>
            <a:r>
              <a:rPr lang="en-GB" sz="3200" i="1" dirty="0">
                <a:solidFill>
                  <a:srgbClr val="000000"/>
                </a:solidFill>
                <a:latin typeface="Times New Roman" panose="02020603050405020304" pitchFamily="18" charset="0"/>
              </a:rPr>
              <a:t>Kodesh</a:t>
            </a:r>
            <a:r>
              <a:rPr lang="en-GB" sz="3200" dirty="0">
                <a:solidFill>
                  <a:srgbClr val="000000"/>
                </a:solidFill>
                <a:latin typeface="Times New Roman" panose="02020603050405020304" pitchFamily="18" charset="0"/>
              </a:rPr>
              <a:t> and </a:t>
            </a:r>
            <a:r>
              <a:rPr lang="en-GB" sz="3200" i="1" dirty="0">
                <a:solidFill>
                  <a:srgbClr val="000000"/>
                </a:solidFill>
                <a:latin typeface="Times New Roman" panose="02020603050405020304" pitchFamily="18" charset="0"/>
              </a:rPr>
              <a:t>Chol </a:t>
            </a:r>
            <a:r>
              <a:rPr lang="en-GB" sz="3200" dirty="0">
                <a:solidFill>
                  <a:srgbClr val="000000"/>
                </a:solidFill>
                <a:latin typeface="Times New Roman" panose="02020603050405020304" pitchFamily="18" charset="0"/>
              </a:rPr>
              <a:t>to the  domains of ritual and belief on the one hand, and worldly activities on the other</a:t>
            </a:r>
            <a:endParaRPr lang="en-GB" sz="3200" dirty="0"/>
          </a:p>
        </p:txBody>
      </p:sp>
    </p:spTree>
    <p:extLst>
      <p:ext uri="{BB962C8B-B14F-4D97-AF65-F5344CB8AC3E}">
        <p14:creationId xmlns:p14="http://schemas.microsoft.com/office/powerpoint/2010/main" val="2905558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4320" y="1308576"/>
            <a:ext cx="7741920" cy="3046988"/>
          </a:xfrm>
          <a:prstGeom prst="rect">
            <a:avLst/>
          </a:prstGeom>
        </p:spPr>
        <p:txBody>
          <a:bodyPr wrap="square">
            <a:spAutoFit/>
          </a:bodyPr>
          <a:lstStyle/>
          <a:p>
            <a:r>
              <a:rPr lang="en-GB" sz="3200" dirty="0">
                <a:solidFill>
                  <a:srgbClr val="000000"/>
                </a:solidFill>
                <a:latin typeface="Times New Roman" panose="02020603050405020304" pitchFamily="18" charset="0"/>
              </a:rPr>
              <a:t>The </a:t>
            </a:r>
            <a:r>
              <a:rPr lang="en-GB" sz="3200" i="1" dirty="0">
                <a:solidFill>
                  <a:srgbClr val="000000"/>
                </a:solidFill>
                <a:latin typeface="Times New Roman" panose="02020603050405020304" pitchFamily="18" charset="0"/>
              </a:rPr>
              <a:t>Havdalah</a:t>
            </a:r>
            <a:r>
              <a:rPr lang="en-GB" sz="3200" dirty="0">
                <a:solidFill>
                  <a:srgbClr val="000000"/>
                </a:solidFill>
                <a:latin typeface="Times New Roman" panose="02020603050405020304" pitchFamily="18" charset="0"/>
              </a:rPr>
              <a:t> of </a:t>
            </a:r>
            <a:r>
              <a:rPr lang="en-GB" sz="3200" i="1" dirty="0" err="1">
                <a:solidFill>
                  <a:srgbClr val="000000"/>
                </a:solidFill>
                <a:latin typeface="Times New Roman" panose="02020603050405020304" pitchFamily="18" charset="0"/>
              </a:rPr>
              <a:t>Motzei</a:t>
            </a:r>
            <a:r>
              <a:rPr lang="en-GB" sz="3200" dirty="0">
                <a:solidFill>
                  <a:srgbClr val="000000"/>
                </a:solidFill>
                <a:latin typeface="Times New Roman" panose="02020603050405020304" pitchFamily="18" charset="0"/>
              </a:rPr>
              <a:t> </a:t>
            </a:r>
            <a:r>
              <a:rPr lang="en-GB" sz="3200" i="1" dirty="0">
                <a:solidFill>
                  <a:srgbClr val="000000"/>
                </a:solidFill>
                <a:latin typeface="Times New Roman" panose="02020603050405020304" pitchFamily="18" charset="0"/>
              </a:rPr>
              <a:t>Shabbat</a:t>
            </a:r>
            <a:r>
              <a:rPr lang="en-GB" sz="3200" dirty="0">
                <a:solidFill>
                  <a:srgbClr val="000000"/>
                </a:solidFill>
                <a:latin typeface="Times New Roman" panose="02020603050405020304" pitchFamily="18" charset="0"/>
              </a:rPr>
              <a:t> that divides the sanctity of the previous 25 hours from the secular quality of the ensuing work week serves as a paradigm for keeping religious considerations distinct from business, social, professional, and academic interests.</a:t>
            </a:r>
            <a:endParaRPr lang="en-GB" sz="3200" dirty="0"/>
          </a:p>
        </p:txBody>
      </p:sp>
    </p:spTree>
    <p:extLst>
      <p:ext uri="{BB962C8B-B14F-4D97-AF65-F5344CB8AC3E}">
        <p14:creationId xmlns:p14="http://schemas.microsoft.com/office/powerpoint/2010/main" val="321375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63040" y="1304836"/>
            <a:ext cx="7376160" cy="3046988"/>
          </a:xfrm>
          <a:prstGeom prst="rect">
            <a:avLst/>
          </a:prstGeom>
        </p:spPr>
        <p:txBody>
          <a:bodyPr wrap="square">
            <a:spAutoFit/>
          </a:bodyPr>
          <a:lstStyle/>
          <a:p>
            <a:r>
              <a:rPr lang="en-GB" sz="3200" dirty="0">
                <a:solidFill>
                  <a:srgbClr val="000000"/>
                </a:solidFill>
                <a:latin typeface="Times New Roman" panose="02020603050405020304" pitchFamily="18" charset="0"/>
              </a:rPr>
              <a:t>Furthermore, the degree of specialization in all aspects of life demanded by the technological sophistication of modern society also promotes the tendency to view religion as yet another specialty among an individual's multiple activities.</a:t>
            </a:r>
            <a:endParaRPr lang="en-GB" sz="3200" dirty="0"/>
          </a:p>
        </p:txBody>
      </p:sp>
    </p:spTree>
    <p:extLst>
      <p:ext uri="{BB962C8B-B14F-4D97-AF65-F5344CB8AC3E}">
        <p14:creationId xmlns:p14="http://schemas.microsoft.com/office/powerpoint/2010/main" val="2071013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2800" y="551379"/>
            <a:ext cx="9448800" cy="4832092"/>
          </a:xfrm>
          <a:prstGeom prst="rect">
            <a:avLst/>
          </a:prstGeom>
        </p:spPr>
        <p:txBody>
          <a:bodyPr wrap="square">
            <a:spAutoFit/>
          </a:bodyPr>
          <a:lstStyle/>
          <a:p>
            <a:r>
              <a:rPr lang="en-GB" sz="2800" dirty="0">
                <a:solidFill>
                  <a:srgbClr val="000000"/>
                </a:solidFill>
                <a:latin typeface="Times New Roman" panose="02020603050405020304" pitchFamily="18" charset="0"/>
              </a:rPr>
              <a:t>A religious orthodoxy that makes all-encompassing demands upon its faithful is particularly susceptible to being rejected in </a:t>
            </a:r>
            <a:r>
              <a:rPr lang="en-GB" sz="2800" dirty="0" err="1">
                <a:solidFill>
                  <a:srgbClr val="000000"/>
                </a:solidFill>
                <a:latin typeface="Times New Roman" panose="02020603050405020304" pitchFamily="18" charset="0"/>
              </a:rPr>
              <a:t>favor</a:t>
            </a:r>
            <a:r>
              <a:rPr lang="en-GB" sz="2800" dirty="0">
                <a:solidFill>
                  <a:srgbClr val="000000"/>
                </a:solidFill>
                <a:latin typeface="Times New Roman" panose="02020603050405020304" pitchFamily="18" charset="0"/>
              </a:rPr>
              <a:t> of a more liberal or even irreligious position that allows the individual increased personal freedom and easier acceptance by general society.</a:t>
            </a:r>
          </a:p>
          <a:p>
            <a:endParaRPr lang="en-GB" sz="2800" dirty="0">
              <a:solidFill>
                <a:srgbClr val="000000"/>
              </a:solidFill>
              <a:latin typeface="Times New Roman" panose="02020603050405020304" pitchFamily="18" charset="0"/>
            </a:endParaRPr>
          </a:p>
          <a:p>
            <a:r>
              <a:rPr lang="en-GB" sz="2800" dirty="0">
                <a:solidFill>
                  <a:srgbClr val="000000"/>
                </a:solidFill>
                <a:latin typeface="Times New Roman" panose="02020603050405020304" pitchFamily="18" charset="0"/>
              </a:rPr>
              <a:t>The alternative to such extensive soul-searching is compartmentalization, which presents the opportunity for the religiously Orthodox to feel that he has </a:t>
            </a:r>
            <a:r>
              <a:rPr lang="en-GB" sz="2800" b="1" dirty="0">
                <a:solidFill>
                  <a:srgbClr val="000000"/>
                </a:solidFill>
                <a:latin typeface="Times New Roman" panose="02020603050405020304" pitchFamily="18" charset="0"/>
              </a:rPr>
              <a:t>not compromised his traditional theological standards, while at the same time he can fully participate in the world around him</a:t>
            </a:r>
            <a:r>
              <a:rPr lang="en-GB" sz="2800" dirty="0">
                <a:solidFill>
                  <a:srgbClr val="000000"/>
                </a:solidFill>
                <a:latin typeface="Times New Roman" panose="02020603050405020304" pitchFamily="18" charset="0"/>
              </a:rPr>
              <a:t>.</a:t>
            </a:r>
            <a:endParaRPr lang="en-GB" sz="2800" dirty="0"/>
          </a:p>
        </p:txBody>
      </p:sp>
    </p:spTree>
    <p:extLst>
      <p:ext uri="{BB962C8B-B14F-4D97-AF65-F5344CB8AC3E}">
        <p14:creationId xmlns:p14="http://schemas.microsoft.com/office/powerpoint/2010/main" val="1552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75360" y="1682274"/>
            <a:ext cx="9367520" cy="4401205"/>
          </a:xfrm>
          <a:prstGeom prst="rect">
            <a:avLst/>
          </a:prstGeom>
        </p:spPr>
        <p:txBody>
          <a:bodyPr wrap="square">
            <a:spAutoFit/>
          </a:bodyPr>
          <a:lstStyle/>
          <a:p>
            <a:r>
              <a:rPr lang="en-GB" sz="2800" dirty="0">
                <a:solidFill>
                  <a:srgbClr val="000000"/>
                </a:solidFill>
                <a:latin typeface="Times New Roman" panose="02020603050405020304" pitchFamily="18" charset="0"/>
              </a:rPr>
              <a:t>According to </a:t>
            </a:r>
            <a:r>
              <a:rPr lang="en-GB" sz="2800" dirty="0" err="1">
                <a:solidFill>
                  <a:srgbClr val="000000"/>
                </a:solidFill>
                <a:latin typeface="Times New Roman" panose="02020603050405020304" pitchFamily="18" charset="0"/>
              </a:rPr>
              <a:t>Heilman</a:t>
            </a:r>
            <a:r>
              <a:rPr lang="en-GB" sz="2800" dirty="0">
                <a:solidFill>
                  <a:srgbClr val="000000"/>
                </a:solidFill>
                <a:latin typeface="Times New Roman" panose="02020603050405020304" pitchFamily="18" charset="0"/>
              </a:rPr>
              <a:t>, however, compartmentalization often not only entails separation, but also devaluation of at least one of the elements being kept apart from the other.</a:t>
            </a:r>
          </a:p>
          <a:p>
            <a:endParaRPr lang="en-GB" sz="2800" dirty="0">
              <a:solidFill>
                <a:srgbClr val="000000"/>
              </a:solidFill>
              <a:latin typeface="Times New Roman" panose="02020603050405020304" pitchFamily="18" charset="0"/>
            </a:endParaRPr>
          </a:p>
          <a:p>
            <a:r>
              <a:rPr lang="en-GB" sz="2800" dirty="0">
                <a:solidFill>
                  <a:srgbClr val="000000"/>
                </a:solidFill>
                <a:latin typeface="Times New Roman" panose="02020603050405020304" pitchFamily="18" charset="0"/>
              </a:rPr>
              <a:t>Either certain aspects of religion will be accorded less importance, or features of modern life and thought will be ignored. Devaluation is necessitated because of the “porousness” of modern society in which its diverse elements "leak" from one domain to another via the media, social contacts, and professional responsibilities.</a:t>
            </a:r>
            <a:endParaRPr lang="en-GB" sz="2800" dirty="0"/>
          </a:p>
        </p:txBody>
      </p:sp>
      <p:sp>
        <p:nvSpPr>
          <p:cNvPr id="4" name="Rectangle 3"/>
          <p:cNvSpPr/>
          <p:nvPr/>
        </p:nvSpPr>
        <p:spPr>
          <a:xfrm>
            <a:off x="975360" y="541774"/>
            <a:ext cx="6726713" cy="523220"/>
          </a:xfrm>
          <a:prstGeom prst="rect">
            <a:avLst/>
          </a:prstGeom>
        </p:spPr>
        <p:txBody>
          <a:bodyPr wrap="none">
            <a:spAutoFit/>
          </a:bodyPr>
          <a:lstStyle/>
          <a:p>
            <a:r>
              <a:rPr lang="en-GB" sz="2800" b="1" i="1" dirty="0">
                <a:solidFill>
                  <a:srgbClr val="000000"/>
                </a:solidFill>
                <a:latin typeface="Times New Roman" panose="02020603050405020304" pitchFamily="18" charset="0"/>
              </a:rPr>
              <a:t>IV.</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Another</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Model</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of</a:t>
            </a:r>
            <a:r>
              <a:rPr lang="en-GB" sz="2800"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Compartmentalization</a:t>
            </a:r>
            <a:endParaRPr lang="en-GB" sz="2800" dirty="0"/>
          </a:p>
        </p:txBody>
      </p:sp>
    </p:spTree>
    <p:extLst>
      <p:ext uri="{BB962C8B-B14F-4D97-AF65-F5344CB8AC3E}">
        <p14:creationId xmlns:p14="http://schemas.microsoft.com/office/powerpoint/2010/main" val="3904001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2160" y="519837"/>
            <a:ext cx="8473440" cy="5016758"/>
          </a:xfrm>
          <a:prstGeom prst="rect">
            <a:avLst/>
          </a:prstGeom>
        </p:spPr>
        <p:txBody>
          <a:bodyPr wrap="square">
            <a:spAutoFit/>
          </a:bodyPr>
          <a:lstStyle/>
          <a:p>
            <a:r>
              <a:rPr lang="en-GB" sz="3200" dirty="0">
                <a:solidFill>
                  <a:srgbClr val="000000"/>
                </a:solidFill>
                <a:latin typeface="Times New Roman" panose="02020603050405020304" pitchFamily="18" charset="0"/>
              </a:rPr>
              <a:t>In the case of Orthodox Jews, the daily newspaper introduces into the home advertisements that promote the materialism of general society;</a:t>
            </a:r>
          </a:p>
          <a:p>
            <a:endParaRPr lang="en-GB" sz="3200" dirty="0">
              <a:solidFill>
                <a:srgbClr val="000000"/>
              </a:solidFill>
              <a:latin typeface="Times New Roman" panose="02020603050405020304" pitchFamily="18" charset="0"/>
            </a:endParaRPr>
          </a:p>
          <a:p>
            <a:r>
              <a:rPr lang="en-GB" sz="3200" dirty="0">
                <a:solidFill>
                  <a:srgbClr val="000000"/>
                </a:solidFill>
                <a:latin typeface="Times New Roman" panose="02020603050405020304" pitchFamily="18" charset="0"/>
              </a:rPr>
              <a:t>being invited to a business associate's home for dinner may create numerous Kashrus dilemmas;</a:t>
            </a:r>
          </a:p>
          <a:p>
            <a:endParaRPr lang="en-GB" sz="3200" dirty="0">
              <a:solidFill>
                <a:srgbClr val="000000"/>
              </a:solidFill>
              <a:latin typeface="Times New Roman" panose="02020603050405020304" pitchFamily="18" charset="0"/>
            </a:endParaRPr>
          </a:p>
          <a:p>
            <a:r>
              <a:rPr lang="en-GB" sz="3200" dirty="0">
                <a:solidFill>
                  <a:srgbClr val="000000"/>
                </a:solidFill>
                <a:latin typeface="Times New Roman" panose="02020603050405020304" pitchFamily="18" charset="0"/>
              </a:rPr>
              <a:t>the scheduling of a professional conference on Shabbat gives rise to another set of conflicts for the observant Jewish participant. </a:t>
            </a:r>
            <a:endParaRPr lang="en-GB" sz="3200" dirty="0"/>
          </a:p>
        </p:txBody>
      </p:sp>
    </p:spTree>
    <p:extLst>
      <p:ext uri="{BB962C8B-B14F-4D97-AF65-F5344CB8AC3E}">
        <p14:creationId xmlns:p14="http://schemas.microsoft.com/office/powerpoint/2010/main" val="1921250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6920" y="782320"/>
            <a:ext cx="9408160" cy="5262979"/>
          </a:xfrm>
          <a:prstGeom prst="rect">
            <a:avLst/>
          </a:prstGeom>
        </p:spPr>
        <p:txBody>
          <a:bodyPr wrap="square">
            <a:spAutoFit/>
          </a:bodyPr>
          <a:lstStyle/>
          <a:p>
            <a:r>
              <a:rPr lang="en-GB" sz="2800" dirty="0">
                <a:solidFill>
                  <a:srgbClr val="000000"/>
                </a:solidFill>
                <a:latin typeface="Times New Roman" panose="02020603050405020304" pitchFamily="18" charset="0"/>
              </a:rPr>
              <a:t>…in order for him to maintain the delicate balance between his religious and secular pursuits, “the discordant matters are either made peripheral, </a:t>
            </a:r>
            <a:r>
              <a:rPr lang="en-GB" sz="2800" dirty="0" err="1">
                <a:solidFill>
                  <a:srgbClr val="000000"/>
                </a:solidFill>
                <a:latin typeface="Times New Roman" panose="02020603050405020304" pitchFamily="18" charset="0"/>
              </a:rPr>
              <a:t>inattended</a:t>
            </a:r>
            <a:r>
              <a:rPr lang="en-GB" sz="2800" dirty="0">
                <a:solidFill>
                  <a:srgbClr val="000000"/>
                </a:solidFill>
                <a:latin typeface="Times New Roman" panose="02020603050405020304" pitchFamily="18" charset="0"/>
              </a:rPr>
              <a:t>; or they are actively repressed and forgotten, </a:t>
            </a:r>
            <a:r>
              <a:rPr lang="en-GB" sz="2800" dirty="0" err="1">
                <a:solidFill>
                  <a:srgbClr val="000000"/>
                </a:solidFill>
                <a:latin typeface="Times New Roman" panose="02020603050405020304" pitchFamily="18" charset="0"/>
              </a:rPr>
              <a:t>disattended</a:t>
            </a:r>
            <a:r>
              <a:rPr lang="en-GB" sz="2800" dirty="0">
                <a:solidFill>
                  <a:srgbClr val="000000"/>
                </a:solidFill>
                <a:latin typeface="Times New Roman" panose="02020603050405020304" pitchFamily="18" charset="0"/>
              </a:rPr>
              <a:t>”.</a:t>
            </a:r>
          </a:p>
          <a:p>
            <a:endParaRPr lang="en-GB" sz="2800" dirty="0">
              <a:solidFill>
                <a:srgbClr val="000000"/>
              </a:solidFill>
              <a:latin typeface="Times New Roman" panose="02020603050405020304" pitchFamily="18" charset="0"/>
            </a:endParaRPr>
          </a:p>
          <a:p>
            <a:r>
              <a:rPr lang="en-GB" sz="2800" dirty="0">
                <a:solidFill>
                  <a:srgbClr val="000000"/>
                </a:solidFill>
                <a:latin typeface="Times New Roman" panose="02020603050405020304" pitchFamily="18" charset="0"/>
              </a:rPr>
              <a:t>As a result, some religious individuals approach modernity in purely instrumental terms. For example, the orthodox religionist may take advantage of financial opportunities, advanced and affordable medical treatment, and even technological developments that allow for wide dissemination of religious thought and learning.</a:t>
            </a:r>
          </a:p>
          <a:p>
            <a:endParaRPr lang="en-GB" sz="28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604505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8680" y="1225957"/>
            <a:ext cx="8366760" cy="3108543"/>
          </a:xfrm>
          <a:prstGeom prst="rect">
            <a:avLst/>
          </a:prstGeom>
        </p:spPr>
        <p:txBody>
          <a:bodyPr wrap="square">
            <a:spAutoFit/>
          </a:bodyPr>
          <a:lstStyle/>
          <a:p>
            <a:r>
              <a:rPr lang="en-GB" sz="2800" dirty="0">
                <a:solidFill>
                  <a:srgbClr val="000000"/>
                </a:solidFill>
                <a:latin typeface="Times New Roman" panose="02020603050405020304" pitchFamily="18" charset="0"/>
              </a:rPr>
              <a:t>Yet he will make sure to avoid serious consideration of the implications of modern thought vis-à-vis his religious beliefs. Secular education will be tolerated only as a vocational stepping-stone, rather than viewed as a possible forum wherein the student's understanding of how the elements in the divinely created universe function and interact with one another.  </a:t>
            </a:r>
            <a:endParaRPr lang="en-GB" sz="2800" dirty="0"/>
          </a:p>
        </p:txBody>
      </p:sp>
    </p:spTree>
    <p:extLst>
      <p:ext uri="{BB962C8B-B14F-4D97-AF65-F5344CB8AC3E}">
        <p14:creationId xmlns:p14="http://schemas.microsoft.com/office/powerpoint/2010/main" val="4105929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0240" y="594142"/>
            <a:ext cx="9245600" cy="5632311"/>
          </a:xfrm>
          <a:prstGeom prst="rect">
            <a:avLst/>
          </a:prstGeom>
        </p:spPr>
        <p:txBody>
          <a:bodyPr wrap="square">
            <a:spAutoFit/>
          </a:bodyPr>
          <a:lstStyle/>
          <a:p>
            <a:r>
              <a:rPr lang="en-GB" sz="2400" dirty="0">
                <a:solidFill>
                  <a:srgbClr val="000000"/>
                </a:solidFill>
                <a:latin typeface="Times New Roman" panose="02020603050405020304" pitchFamily="18" charset="0"/>
              </a:rPr>
              <a:t>On the other hand, there are those for whom secularism and participation in the modern world are considered the "paramount reality," rather than the commitment to religious thought and practice.</a:t>
            </a:r>
          </a:p>
          <a:p>
            <a:endParaRPr lang="en-GB" sz="2400" dirty="0">
              <a:solidFill>
                <a:srgbClr val="000000"/>
              </a:solidFill>
              <a:latin typeface="Times New Roman" panose="02020603050405020304" pitchFamily="18" charset="0"/>
            </a:endParaRPr>
          </a:p>
          <a:p>
            <a:r>
              <a:rPr lang="en-GB" sz="2400" dirty="0">
                <a:solidFill>
                  <a:srgbClr val="000000"/>
                </a:solidFill>
                <a:latin typeface="Times New Roman" panose="02020603050405020304" pitchFamily="18" charset="0"/>
              </a:rPr>
              <a:t>While unwilling to reject outright their spiritual traditions, these individuals will often make sure to confine their religiosity to familiarity and conformity with the law. Activities that would allow religion to react as a more central focus in their lives, such as the careful and reflective study of traditional texts in order to better clarify the fundamentals of one's belief, are assiduously avoided.</a:t>
            </a:r>
          </a:p>
          <a:p>
            <a:endParaRPr lang="en-GB" sz="2400" dirty="0">
              <a:solidFill>
                <a:srgbClr val="000000"/>
              </a:solidFill>
              <a:latin typeface="Times New Roman" panose="02020603050405020304" pitchFamily="18" charset="0"/>
            </a:endParaRPr>
          </a:p>
          <a:p>
            <a:r>
              <a:rPr lang="en-GB" sz="2400" dirty="0">
                <a:solidFill>
                  <a:srgbClr val="000000"/>
                </a:solidFill>
                <a:latin typeface="Times New Roman" panose="02020603050405020304" pitchFamily="18" charset="0"/>
              </a:rPr>
              <a:t>D. Singer asserts that such people, albeit nominally identifying with Orthodoxy, are in fact </a:t>
            </a:r>
            <a:r>
              <a:rPr lang="en-GB" sz="2400" b="1" dirty="0">
                <a:solidFill>
                  <a:srgbClr val="000000"/>
                </a:solidFill>
                <a:latin typeface="Times New Roman" panose="02020603050405020304" pitchFamily="18" charset="0"/>
              </a:rPr>
              <a:t>"religiously observant secularists"</a:t>
            </a:r>
            <a:r>
              <a:rPr lang="en-GB" sz="2400" dirty="0">
                <a:solidFill>
                  <a:srgbClr val="000000"/>
                </a:solidFill>
                <a:latin typeface="Times New Roman" panose="02020603050405020304" pitchFamily="18" charset="0"/>
              </a:rPr>
              <a:t> who may be "meticulously observant of the law, but (whose) values and attitudes are shaped by the surrounding secular culture</a:t>
            </a:r>
            <a:r>
              <a:rPr lang="en-GB" sz="2400" i="1" dirty="0">
                <a:solidFill>
                  <a:srgbClr val="000000"/>
                </a:solidFill>
                <a:latin typeface="Times New Roman" panose="02020603050405020304" pitchFamily="18" charset="0"/>
              </a:rPr>
              <a:t>.</a:t>
            </a:r>
            <a:endParaRPr lang="en-GB" sz="2400" dirty="0"/>
          </a:p>
        </p:txBody>
      </p:sp>
    </p:spTree>
    <p:extLst>
      <p:ext uri="{BB962C8B-B14F-4D97-AF65-F5344CB8AC3E}">
        <p14:creationId xmlns:p14="http://schemas.microsoft.com/office/powerpoint/2010/main" val="3820432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0432" y="643374"/>
            <a:ext cx="5104474" cy="523220"/>
          </a:xfrm>
          <a:prstGeom prst="rect">
            <a:avLst/>
          </a:prstGeom>
        </p:spPr>
        <p:txBody>
          <a:bodyPr wrap="none">
            <a:spAutoFit/>
          </a:bodyPr>
          <a:lstStyle/>
          <a:p>
            <a:r>
              <a:rPr lang="en-GB" sz="2800" b="1" i="1" dirty="0">
                <a:solidFill>
                  <a:srgbClr val="000000"/>
                </a:solidFill>
                <a:latin typeface="Times New Roman" panose="02020603050405020304" pitchFamily="18" charset="0"/>
              </a:rPr>
              <a:t>V. Devaluation</a:t>
            </a:r>
            <a:r>
              <a:rPr lang="en-GB" sz="2800" b="1"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in</a:t>
            </a:r>
            <a:r>
              <a:rPr lang="en-GB" sz="2800" b="1"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the</a:t>
            </a:r>
            <a:r>
              <a:rPr lang="en-GB" sz="2800" b="1"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Day</a:t>
            </a:r>
            <a:r>
              <a:rPr lang="en-GB" sz="2800" b="1"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School</a:t>
            </a:r>
            <a:endParaRPr lang="en-GB" sz="2800" b="1" dirty="0"/>
          </a:p>
        </p:txBody>
      </p:sp>
      <p:sp>
        <p:nvSpPr>
          <p:cNvPr id="3" name="Rectangle 2"/>
          <p:cNvSpPr/>
          <p:nvPr/>
        </p:nvSpPr>
        <p:spPr>
          <a:xfrm>
            <a:off x="1150432" y="1393597"/>
            <a:ext cx="7851328" cy="4524315"/>
          </a:xfrm>
          <a:prstGeom prst="rect">
            <a:avLst/>
          </a:prstGeom>
        </p:spPr>
        <p:txBody>
          <a:bodyPr wrap="square">
            <a:spAutoFit/>
          </a:bodyPr>
          <a:lstStyle/>
          <a:p>
            <a:r>
              <a:rPr lang="en-GB" sz="3200" dirty="0">
                <a:solidFill>
                  <a:srgbClr val="000000"/>
                </a:solidFill>
                <a:latin typeface="Times New Roman" panose="02020603050405020304" pitchFamily="18" charset="0"/>
              </a:rPr>
              <a:t>Just as structural compartmentalization can be observed in the typical Orthodox day school, so attitudinal devaluation of either Judaic or general studies is also in evidence.</a:t>
            </a:r>
          </a:p>
          <a:p>
            <a:endParaRPr lang="en-GB" sz="3200" dirty="0">
              <a:solidFill>
                <a:srgbClr val="000000"/>
              </a:solidFill>
              <a:latin typeface="Times New Roman" panose="02020603050405020304" pitchFamily="18" charset="0"/>
            </a:endParaRPr>
          </a:p>
          <a:p>
            <a:r>
              <a:rPr lang="en-GB" sz="3200" dirty="0">
                <a:solidFill>
                  <a:srgbClr val="000000"/>
                </a:solidFill>
                <a:latin typeface="Times New Roman" panose="02020603050405020304" pitchFamily="18" charset="0"/>
              </a:rPr>
              <a:t>Answers to the following questions can provide a profile of what a particular school to values and devalues in terms of its dual curricular educational program:</a:t>
            </a:r>
            <a:endParaRPr lang="en-GB" sz="3200" dirty="0"/>
          </a:p>
        </p:txBody>
      </p:sp>
    </p:spTree>
    <p:extLst>
      <p:ext uri="{BB962C8B-B14F-4D97-AF65-F5344CB8AC3E}">
        <p14:creationId xmlns:p14="http://schemas.microsoft.com/office/powerpoint/2010/main" val="2342960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55040" y="1312317"/>
            <a:ext cx="8534400" cy="3539430"/>
          </a:xfrm>
          <a:prstGeom prst="rect">
            <a:avLst/>
          </a:prstGeom>
        </p:spPr>
        <p:txBody>
          <a:bodyPr wrap="square">
            <a:spAutoFit/>
          </a:bodyPr>
          <a:lstStyle/>
          <a:p>
            <a:r>
              <a:rPr lang="en-GB" sz="3200" dirty="0">
                <a:latin typeface="Times New Roman" panose="02020603050405020304" pitchFamily="18" charset="0"/>
                <a:cs typeface="Times New Roman" panose="02020603050405020304" pitchFamily="18" charset="0"/>
              </a:rPr>
              <a:t>1.    Is the ideal graduate in the eyes of the administration, faculty and student body, one who continues to study Torah in a Jewish institution, or one who </a:t>
            </a:r>
            <a:r>
              <a:rPr lang="en-GB" sz="3200" dirty="0" err="1">
                <a:latin typeface="Times New Roman" panose="02020603050405020304" pitchFamily="18" charset="0"/>
                <a:cs typeface="Times New Roman" panose="02020603050405020304" pitchFamily="18" charset="0"/>
              </a:rPr>
              <a:t>enrolls</a:t>
            </a:r>
            <a:r>
              <a:rPr lang="en-GB" sz="3200" dirty="0">
                <a:latin typeface="Times New Roman" panose="02020603050405020304" pitchFamily="18" charset="0"/>
                <a:cs typeface="Times New Roman" panose="02020603050405020304" pitchFamily="18" charset="0"/>
              </a:rPr>
              <a:t> in a secular university, or both?</a:t>
            </a:r>
          </a:p>
          <a:p>
            <a:endParaRPr lang="en-GB" sz="3200" dirty="0">
              <a:latin typeface="Times New Roman" panose="02020603050405020304" pitchFamily="18" charset="0"/>
              <a:cs typeface="Times New Roman" panose="02020603050405020304" pitchFamily="18" charset="0"/>
            </a:endParaRPr>
          </a:p>
          <a:p>
            <a:r>
              <a:rPr lang="en-GB" sz="3200" dirty="0">
                <a:latin typeface="Times New Roman" panose="02020603050405020304" pitchFamily="18" charset="0"/>
                <a:cs typeface="Times New Roman" panose="02020603050405020304" pitchFamily="18" charset="0"/>
              </a:rPr>
              <a:t>2.    How many classroom hours are devoted to Judaic as compared to general studies?</a:t>
            </a:r>
          </a:p>
        </p:txBody>
      </p:sp>
    </p:spTree>
    <p:extLst>
      <p:ext uri="{BB962C8B-B14F-4D97-AF65-F5344CB8AC3E}">
        <p14:creationId xmlns:p14="http://schemas.microsoft.com/office/powerpoint/2010/main" val="175831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36320" y="970618"/>
            <a:ext cx="8493760" cy="4524315"/>
          </a:xfrm>
          <a:prstGeom prst="rect">
            <a:avLst/>
          </a:prstGeom>
        </p:spPr>
        <p:txBody>
          <a:bodyPr wrap="square">
            <a:spAutoFit/>
          </a:bodyPr>
          <a:lstStyle/>
          <a:p>
            <a:r>
              <a:rPr lang="en-GB" sz="3200" dirty="0">
                <a:latin typeface="Times New Roman" panose="02020603050405020304" pitchFamily="18" charset="0"/>
                <a:cs typeface="Times New Roman" panose="02020603050405020304" pitchFamily="18" charset="0"/>
              </a:rPr>
              <a:t>3.    When classes have to be </a:t>
            </a:r>
            <a:r>
              <a:rPr lang="en-GB" sz="3200" dirty="0" err="1">
                <a:latin typeface="Times New Roman" panose="02020603050405020304" pitchFamily="18" charset="0"/>
                <a:cs typeface="Times New Roman" panose="02020603050405020304" pitchFamily="18" charset="0"/>
              </a:rPr>
              <a:t>canceled</a:t>
            </a:r>
            <a:r>
              <a:rPr lang="en-GB" sz="3200" dirty="0">
                <a:latin typeface="Times New Roman" panose="02020603050405020304" pitchFamily="18" charset="0"/>
                <a:cs typeface="Times New Roman" panose="02020603050405020304" pitchFamily="18" charset="0"/>
              </a:rPr>
              <a:t> in order to allow for extracurricular activities to take place, which subjects are protected, and which subjects is the school prepared to regularly forgo?</a:t>
            </a:r>
          </a:p>
          <a:p>
            <a:endParaRPr lang="en-GB" sz="3200" dirty="0">
              <a:latin typeface="Times New Roman" panose="02020603050405020304" pitchFamily="18" charset="0"/>
              <a:cs typeface="Times New Roman" panose="02020603050405020304" pitchFamily="18" charset="0"/>
            </a:endParaRPr>
          </a:p>
          <a:p>
            <a:r>
              <a:rPr lang="en-GB" sz="3200" dirty="0">
                <a:latin typeface="Times New Roman" panose="02020603050405020304" pitchFamily="18" charset="0"/>
                <a:cs typeface="Times New Roman" panose="02020603050405020304" pitchFamily="18" charset="0"/>
              </a:rPr>
              <a:t>4.    Is the professional preparation and education of the </a:t>
            </a:r>
            <a:r>
              <a:rPr lang="en-GB" sz="3200" dirty="0" err="1">
                <a:latin typeface="Times New Roman" panose="02020603050405020304" pitchFamily="18" charset="0"/>
                <a:cs typeface="Times New Roman" panose="02020603050405020304" pitchFamily="18" charset="0"/>
              </a:rPr>
              <a:t>Limudei</a:t>
            </a:r>
            <a:r>
              <a:rPr lang="en-GB" sz="3200" dirty="0">
                <a:latin typeface="Times New Roman" panose="02020603050405020304" pitchFamily="18" charset="0"/>
                <a:cs typeface="Times New Roman" panose="02020603050405020304" pitchFamily="18" charset="0"/>
              </a:rPr>
              <a:t> Kodesh staff comparable in quality and breadth to that of those teaching </a:t>
            </a:r>
            <a:r>
              <a:rPr lang="en-GB" sz="3200" dirty="0" err="1">
                <a:latin typeface="Times New Roman" panose="02020603050405020304" pitchFamily="18" charset="0"/>
                <a:cs typeface="Times New Roman" panose="02020603050405020304" pitchFamily="18" charset="0"/>
              </a:rPr>
              <a:t>Limudei</a:t>
            </a:r>
            <a:r>
              <a:rPr lang="en-GB" sz="3200" dirty="0">
                <a:latin typeface="Times New Roman" panose="02020603050405020304" pitchFamily="18" charset="0"/>
                <a:cs typeface="Times New Roman" panose="02020603050405020304" pitchFamily="18" charset="0"/>
              </a:rPr>
              <a:t> Chol and vice versa?</a:t>
            </a:r>
          </a:p>
        </p:txBody>
      </p:sp>
    </p:spTree>
    <p:extLst>
      <p:ext uri="{BB962C8B-B14F-4D97-AF65-F5344CB8AC3E}">
        <p14:creationId xmlns:p14="http://schemas.microsoft.com/office/powerpoint/2010/main" val="4279627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300480" y="726778"/>
            <a:ext cx="7498080" cy="4308872"/>
          </a:xfrm>
          <a:prstGeom prst="rect">
            <a:avLst/>
          </a:prstGeom>
        </p:spPr>
        <p:txBody>
          <a:bodyPr wrap="square">
            <a:spAutoFit/>
          </a:bodyPr>
          <a:lstStyle/>
          <a:p>
            <a:endParaRPr lang="en-GB" dirty="0"/>
          </a:p>
          <a:p>
            <a:r>
              <a:rPr lang="en-GB" sz="3200" dirty="0">
                <a:latin typeface="Times New Roman" panose="02020603050405020304" pitchFamily="18" charset="0"/>
                <a:cs typeface="Times New Roman" panose="02020603050405020304" pitchFamily="18" charset="0"/>
              </a:rPr>
              <a:t>5.    Do the teachers communicate to their students’ proper respect for the disciplines of the department in which they do not teach?</a:t>
            </a:r>
          </a:p>
          <a:p>
            <a:endParaRPr lang="en-GB" sz="3200" dirty="0">
              <a:latin typeface="Times New Roman" panose="02020603050405020304" pitchFamily="18" charset="0"/>
              <a:cs typeface="Times New Roman" panose="02020603050405020304" pitchFamily="18" charset="0"/>
            </a:endParaRPr>
          </a:p>
          <a:p>
            <a:r>
              <a:rPr lang="en-GB" sz="3200" dirty="0">
                <a:latin typeface="Times New Roman" panose="02020603050405020304" pitchFamily="18" charset="0"/>
                <a:cs typeface="Times New Roman" panose="02020603050405020304" pitchFamily="18" charset="0"/>
              </a:rPr>
              <a:t>6.    Are the grades in all subjects in terms of school awards and acceptances to institutions of higher learning treated with equal significance?</a:t>
            </a:r>
          </a:p>
        </p:txBody>
      </p:sp>
    </p:spTree>
    <p:extLst>
      <p:ext uri="{BB962C8B-B14F-4D97-AF65-F5344CB8AC3E}">
        <p14:creationId xmlns:p14="http://schemas.microsoft.com/office/powerpoint/2010/main" val="1634257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75360" y="302181"/>
            <a:ext cx="8432800" cy="5693866"/>
          </a:xfrm>
          <a:prstGeom prst="rect">
            <a:avLst/>
          </a:prstGeom>
        </p:spPr>
        <p:txBody>
          <a:bodyPr wrap="square">
            <a:spAutoFit/>
          </a:bodyPr>
          <a:lstStyle/>
          <a:p>
            <a:r>
              <a:rPr lang="en-GB" sz="2800" dirty="0">
                <a:latin typeface="Times New Roman" panose="02020603050405020304" pitchFamily="18" charset="0"/>
                <a:cs typeface="Times New Roman" panose="02020603050405020304" pitchFamily="18" charset="0"/>
              </a:rPr>
              <a:t>7. Are aspects of traditional Halachic practice- overlooked in </a:t>
            </a:r>
            <a:r>
              <a:rPr lang="en-GB" sz="2800" dirty="0" err="1">
                <a:latin typeface="Times New Roman" panose="02020603050405020304" pitchFamily="18" charset="0"/>
                <a:cs typeface="Times New Roman" panose="02020603050405020304" pitchFamily="18" charset="0"/>
              </a:rPr>
              <a:t>favor</a:t>
            </a:r>
            <a:r>
              <a:rPr lang="en-GB" sz="2800" dirty="0">
                <a:latin typeface="Times New Roman" panose="02020603050405020304" pitchFamily="18" charset="0"/>
                <a:cs typeface="Times New Roman" panose="02020603050405020304" pitchFamily="18" charset="0"/>
              </a:rPr>
              <a:t> of taking part in secular activities, e.g., standards on school trips, the type of plays chosen for student performance, or the attire of a school athletic team?</a:t>
            </a:r>
          </a:p>
          <a:p>
            <a:endParaRPr lang="en-GB"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Unbalanced approaches to issues such as the distribution of classroom hours, the type of professional training required, for employment, and the importance of evaluations of student classroom performance, contribute to the development of an outlook that might lead to devaluation of either the Jewish or secular worlds, both during and subsequent to a student's school career.</a:t>
            </a:r>
          </a:p>
        </p:txBody>
      </p:sp>
    </p:spTree>
    <p:extLst>
      <p:ext uri="{BB962C8B-B14F-4D97-AF65-F5344CB8AC3E}">
        <p14:creationId xmlns:p14="http://schemas.microsoft.com/office/powerpoint/2010/main" val="1807799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9280" y="525195"/>
            <a:ext cx="6096000" cy="954107"/>
          </a:xfrm>
          <a:prstGeom prst="rect">
            <a:avLst/>
          </a:prstGeom>
        </p:spPr>
        <p:txBody>
          <a:bodyPr>
            <a:spAutoFit/>
          </a:bodyPr>
          <a:lstStyle/>
          <a:p>
            <a:r>
              <a:rPr lang="en-GB" sz="2800" b="1" i="1" dirty="0">
                <a:solidFill>
                  <a:srgbClr val="000000"/>
                </a:solidFill>
                <a:latin typeface="Times New Roman" panose="02020603050405020304" pitchFamily="18" charset="0"/>
              </a:rPr>
              <a:t>VI.</a:t>
            </a:r>
            <a:r>
              <a:rPr lang="en-GB" sz="2800" b="1"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Modern</a:t>
            </a:r>
            <a:r>
              <a:rPr lang="en-GB" sz="2800" b="1"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Orthodoxy, Compartmentalization,</a:t>
            </a:r>
            <a:r>
              <a:rPr lang="en-GB" sz="2800" b="1"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and</a:t>
            </a:r>
            <a:r>
              <a:rPr lang="en-GB" sz="2800" b="1" dirty="0">
                <a:solidFill>
                  <a:srgbClr val="000000"/>
                </a:solidFill>
                <a:latin typeface="Times New Roman" panose="02020603050405020304" pitchFamily="18" charset="0"/>
              </a:rPr>
              <a:t> </a:t>
            </a:r>
            <a:r>
              <a:rPr lang="en-GB" sz="2800" b="1" i="1" dirty="0">
                <a:solidFill>
                  <a:srgbClr val="000000"/>
                </a:solidFill>
                <a:latin typeface="Times New Roman" panose="02020603050405020304" pitchFamily="18" charset="0"/>
              </a:rPr>
              <a:t>Devaluation</a:t>
            </a:r>
            <a:endParaRPr lang="en-GB" sz="2800" dirty="0"/>
          </a:p>
        </p:txBody>
      </p:sp>
      <p:sp>
        <p:nvSpPr>
          <p:cNvPr id="3" name="Rectangle 2"/>
          <p:cNvSpPr/>
          <p:nvPr/>
        </p:nvSpPr>
        <p:spPr>
          <a:xfrm>
            <a:off x="589280" y="1841242"/>
            <a:ext cx="9042400" cy="3539430"/>
          </a:xfrm>
          <a:prstGeom prst="rect">
            <a:avLst/>
          </a:prstGeom>
        </p:spPr>
        <p:txBody>
          <a:bodyPr wrap="square">
            <a:spAutoFit/>
          </a:bodyPr>
          <a:lstStyle/>
          <a:p>
            <a:r>
              <a:rPr lang="en-GB" sz="3200" dirty="0">
                <a:solidFill>
                  <a:srgbClr val="000000"/>
                </a:solidFill>
                <a:latin typeface="Times New Roman" panose="02020603050405020304" pitchFamily="18" charset="0"/>
              </a:rPr>
              <a:t>The modern Orthodox Jew is expected to not only externally conform to traditional religiosity, but also to have </a:t>
            </a:r>
            <a:r>
              <a:rPr lang="en-GB" sz="3200" dirty="0" err="1">
                <a:solidFill>
                  <a:srgbClr val="000000"/>
                </a:solidFill>
                <a:latin typeface="Times New Roman" panose="02020603050405020304" pitchFamily="18" charset="0"/>
              </a:rPr>
              <a:t>intemalized</a:t>
            </a:r>
            <a:r>
              <a:rPr lang="en-GB" sz="3200" dirty="0">
                <a:solidFill>
                  <a:srgbClr val="000000"/>
                </a:solidFill>
                <a:latin typeface="Times New Roman" panose="02020603050405020304" pitchFamily="18" charset="0"/>
              </a:rPr>
              <a:t> the values and attitudes associated with orthodoxy. His "modernity" manifests itself in </a:t>
            </a:r>
            <a:r>
              <a:rPr lang="en-GB" sz="3200" b="1" dirty="0">
                <a:solidFill>
                  <a:srgbClr val="000000"/>
                </a:solidFill>
                <a:latin typeface="Times New Roman" panose="02020603050405020304" pitchFamily="18" charset="0"/>
              </a:rPr>
              <a:t>his willingness to participate in modern society rather than in an uncritical acceptance of contemporary values</a:t>
            </a:r>
            <a:r>
              <a:rPr lang="en-GB" sz="3200" dirty="0">
                <a:solidFill>
                  <a:srgbClr val="000000"/>
                </a:solidFill>
                <a:latin typeface="Times New Roman" panose="02020603050405020304" pitchFamily="18" charset="0"/>
              </a:rPr>
              <a:t>. </a:t>
            </a:r>
            <a:endParaRPr lang="en-GB" sz="3200" dirty="0"/>
          </a:p>
        </p:txBody>
      </p:sp>
    </p:spTree>
    <p:extLst>
      <p:ext uri="{BB962C8B-B14F-4D97-AF65-F5344CB8AC3E}">
        <p14:creationId xmlns:p14="http://schemas.microsoft.com/office/powerpoint/2010/main" val="4162466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1200" y="1105376"/>
            <a:ext cx="9326880" cy="3416320"/>
          </a:xfrm>
          <a:prstGeom prst="rect">
            <a:avLst/>
          </a:prstGeom>
        </p:spPr>
        <p:txBody>
          <a:bodyPr wrap="square">
            <a:spAutoFit/>
          </a:bodyPr>
          <a:lstStyle/>
          <a:p>
            <a:r>
              <a:rPr lang="en-GB" sz="3600" dirty="0">
                <a:solidFill>
                  <a:srgbClr val="000000"/>
                </a:solidFill>
                <a:latin typeface="Times New Roman" panose="02020603050405020304" pitchFamily="18" charset="0"/>
              </a:rPr>
              <a:t>…if educational strategies were to be developed that would mitigate against compartmentalization and devaluation, and instead promote integration of the diverse elements comprising the students' immediate world perhaps the modern Orthodox adult culture could also be positively affected.</a:t>
            </a:r>
            <a:endParaRPr lang="en-GB" sz="3600" dirty="0"/>
          </a:p>
        </p:txBody>
      </p:sp>
    </p:spTree>
    <p:extLst>
      <p:ext uri="{BB962C8B-B14F-4D97-AF65-F5344CB8AC3E}">
        <p14:creationId xmlns:p14="http://schemas.microsoft.com/office/powerpoint/2010/main" val="3509308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2800" y="911959"/>
            <a:ext cx="8798560" cy="4401205"/>
          </a:xfrm>
          <a:prstGeom prst="rect">
            <a:avLst/>
          </a:prstGeom>
        </p:spPr>
        <p:txBody>
          <a:bodyPr wrap="square">
            <a:spAutoFit/>
          </a:bodyPr>
          <a:lstStyle/>
          <a:p>
            <a:r>
              <a:rPr lang="en-GB" sz="2800" dirty="0">
                <a:solidFill>
                  <a:srgbClr val="000000"/>
                </a:solidFill>
                <a:latin typeface="Times New Roman" panose="02020603050405020304" pitchFamily="18" charset="0"/>
              </a:rPr>
              <a:t>…it is wishful thinking on the part of modern Orthodox educators to assume that their students will integrate rather than compartmentalize and devaluate the "materials," i.e., either the Judaic or general studies aspects of their educations.</a:t>
            </a:r>
          </a:p>
          <a:p>
            <a:endParaRPr lang="en-GB" sz="2800" dirty="0">
              <a:solidFill>
                <a:srgbClr val="000000"/>
              </a:solidFill>
              <a:latin typeface="Times New Roman" panose="02020603050405020304" pitchFamily="18" charset="0"/>
            </a:endParaRPr>
          </a:p>
          <a:p>
            <a:r>
              <a:rPr lang="en-GB" sz="2800" dirty="0">
                <a:solidFill>
                  <a:srgbClr val="000000"/>
                </a:solidFill>
                <a:latin typeface="Times New Roman" panose="02020603050405020304" pitchFamily="18" charset="0"/>
              </a:rPr>
              <a:t>The sophisticated and complex task of integrating Jewish and secular studies and lifestyles should hardly be left to the average day school student to undertake on his own.</a:t>
            </a:r>
          </a:p>
          <a:p>
            <a:endParaRPr lang="en-GB" sz="28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458793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3440" y="966877"/>
            <a:ext cx="8493760" cy="4031873"/>
          </a:xfrm>
          <a:prstGeom prst="rect">
            <a:avLst/>
          </a:prstGeom>
        </p:spPr>
        <p:txBody>
          <a:bodyPr wrap="square">
            <a:spAutoFit/>
          </a:bodyPr>
          <a:lstStyle/>
          <a:p>
            <a:r>
              <a:rPr lang="en-GB" sz="3200" dirty="0">
                <a:solidFill>
                  <a:srgbClr val="000000"/>
                </a:solidFill>
                <a:latin typeface="Times New Roman" panose="02020603050405020304" pitchFamily="18" charset="0"/>
              </a:rPr>
              <a:t>If the integration of Jewish learning and culture with the best aspects of Western civilization is to be more than an educational slogan designed to convince parents to provide their children with a day school education, then the school itself must actively and consciously design integrated curricular and extracurricular activities on behalf of its student body.</a:t>
            </a:r>
            <a:endParaRPr lang="en-GB" sz="3200" dirty="0"/>
          </a:p>
        </p:txBody>
      </p:sp>
    </p:spTree>
    <p:extLst>
      <p:ext uri="{BB962C8B-B14F-4D97-AF65-F5344CB8AC3E}">
        <p14:creationId xmlns:p14="http://schemas.microsoft.com/office/powerpoint/2010/main" val="2137888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61440" y="1044416"/>
            <a:ext cx="7762240" cy="3046988"/>
          </a:xfrm>
          <a:prstGeom prst="rect">
            <a:avLst/>
          </a:prstGeom>
        </p:spPr>
        <p:txBody>
          <a:bodyPr wrap="square">
            <a:spAutoFit/>
          </a:bodyPr>
          <a:lstStyle/>
          <a:p>
            <a:r>
              <a:rPr lang="en-GB" sz="3200" dirty="0">
                <a:solidFill>
                  <a:srgbClr val="000000"/>
                </a:solidFill>
                <a:latin typeface="Times New Roman" panose="02020603050405020304" pitchFamily="18" charset="0"/>
              </a:rPr>
              <a:t>A theoretical scheme of integration that is appropriate to the background, aspirations, and religious orientation of the constituency served by the modern Orthodox day school must be arrived at and then translated into a meaningful educational program. </a:t>
            </a:r>
            <a:endParaRPr lang="en-GB" sz="3200" dirty="0"/>
          </a:p>
        </p:txBody>
      </p:sp>
      <p:sp>
        <p:nvSpPr>
          <p:cNvPr id="3" name="Rectangle 2"/>
          <p:cNvSpPr/>
          <p:nvPr/>
        </p:nvSpPr>
        <p:spPr>
          <a:xfrm>
            <a:off x="1361440" y="5032494"/>
            <a:ext cx="4118435" cy="584775"/>
          </a:xfrm>
          <a:prstGeom prst="rect">
            <a:avLst/>
          </a:prstGeom>
        </p:spPr>
        <p:txBody>
          <a:bodyPr wrap="none">
            <a:spAutoFit/>
          </a:bodyPr>
          <a:lstStyle/>
          <a:p>
            <a:r>
              <a:rPr lang="en-GB" sz="3200" dirty="0">
                <a:solidFill>
                  <a:srgbClr val="000000"/>
                </a:solidFill>
                <a:latin typeface="Times New Roman" panose="02020603050405020304" pitchFamily="18" charset="0"/>
              </a:rPr>
              <a:t>and you read the rest.....</a:t>
            </a:r>
            <a:endParaRPr lang="en-GB" sz="3200" dirty="0"/>
          </a:p>
        </p:txBody>
      </p:sp>
      <p:sp>
        <p:nvSpPr>
          <p:cNvPr id="4" name="Rectangle 3"/>
          <p:cNvSpPr/>
          <p:nvPr/>
        </p:nvSpPr>
        <p:spPr>
          <a:xfrm>
            <a:off x="1361440" y="5617269"/>
            <a:ext cx="7172960" cy="369332"/>
          </a:xfrm>
          <a:prstGeom prst="rect">
            <a:avLst/>
          </a:prstGeom>
        </p:spPr>
        <p:txBody>
          <a:bodyPr wrap="square">
            <a:spAutoFit/>
          </a:bodyPr>
          <a:lstStyle/>
          <a:p>
            <a:r>
              <a:rPr lang="en-GB" dirty="0">
                <a:hlinkClick r:id="rId2"/>
              </a:rPr>
              <a:t>http://www.lookstein.org/integration/bieler.htm#_ednref35</a:t>
            </a:r>
            <a:endParaRPr lang="en-GB" dirty="0"/>
          </a:p>
        </p:txBody>
      </p:sp>
    </p:spTree>
    <p:extLst>
      <p:ext uri="{BB962C8B-B14F-4D97-AF65-F5344CB8AC3E}">
        <p14:creationId xmlns:p14="http://schemas.microsoft.com/office/powerpoint/2010/main" val="2637634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4960" y="302865"/>
            <a:ext cx="8087360" cy="954107"/>
          </a:xfrm>
          <a:prstGeom prst="rect">
            <a:avLst/>
          </a:prstGeom>
        </p:spPr>
        <p:txBody>
          <a:bodyPr wrap="square">
            <a:spAutoFit/>
          </a:bodyPr>
          <a:lstStyle/>
          <a:p>
            <a:pPr algn="ctr">
              <a:spcBef>
                <a:spcPts val="0"/>
              </a:spcBef>
            </a:pPr>
            <a:r>
              <a:rPr lang="en-GB" sz="2800" b="1" dirty="0">
                <a:solidFill>
                  <a:srgbClr val="222222"/>
                </a:solidFill>
                <a:latin typeface="Times New Roman" panose="02020603050405020304" pitchFamily="18" charset="0"/>
                <a:cs typeface="Times New Roman" panose="02020603050405020304" pitchFamily="18" charset="0"/>
              </a:rPr>
              <a:t>Digest of Literature on Curriculum Integration</a:t>
            </a:r>
            <a:endParaRPr lang="en-GB" sz="2800" dirty="0">
              <a:solidFill>
                <a:srgbClr val="222222"/>
              </a:solidFill>
              <a:latin typeface="Times New Roman" panose="02020603050405020304" pitchFamily="18" charset="0"/>
              <a:cs typeface="Times New Roman" panose="02020603050405020304" pitchFamily="18" charset="0"/>
            </a:endParaRPr>
          </a:p>
          <a:p>
            <a:pPr algn="ctr">
              <a:spcBef>
                <a:spcPts val="0"/>
              </a:spcBef>
            </a:pPr>
            <a:r>
              <a:rPr lang="en-GB" sz="2800" b="1" dirty="0">
                <a:solidFill>
                  <a:srgbClr val="222222"/>
                </a:solidFill>
                <a:latin typeface="Times New Roman" panose="02020603050405020304" pitchFamily="18" charset="0"/>
                <a:cs typeface="Times New Roman" panose="02020603050405020304" pitchFamily="18" charset="0"/>
              </a:rPr>
              <a:t>Stan Peerless</a:t>
            </a:r>
            <a:endParaRPr lang="en-GB" sz="2800" b="0" i="0" dirty="0">
              <a:solidFill>
                <a:srgbClr val="222222"/>
              </a:solidFill>
              <a:effectLst/>
              <a:latin typeface="Times New Roman" panose="02020603050405020304" pitchFamily="18" charset="0"/>
              <a:cs typeface="Times New Roman" panose="02020603050405020304" pitchFamily="18" charset="0"/>
            </a:endParaRPr>
          </a:p>
        </p:txBody>
      </p:sp>
      <p:sp>
        <p:nvSpPr>
          <p:cNvPr id="4" name="Rectangle 3"/>
          <p:cNvSpPr/>
          <p:nvPr/>
        </p:nvSpPr>
        <p:spPr>
          <a:xfrm>
            <a:off x="1306830" y="1629400"/>
            <a:ext cx="8643620" cy="4401205"/>
          </a:xfrm>
          <a:prstGeom prst="rect">
            <a:avLst/>
          </a:prstGeom>
        </p:spPr>
        <p:txBody>
          <a:bodyPr wrap="square">
            <a:spAutoFit/>
          </a:bodyPr>
          <a:lstStyle/>
          <a:p>
            <a:r>
              <a:rPr lang="en-GB" sz="2800" dirty="0"/>
              <a:t>The integration of Jewish and general studies has been identified as a common goal of many Jewish day schools, particularly those in the Modern Orthodox and non-Orthodox movements </a:t>
            </a:r>
            <a:r>
              <a:rPr lang="en-GB" sz="2000" dirty="0"/>
              <a:t>(</a:t>
            </a:r>
            <a:r>
              <a:rPr lang="en-GB" sz="2000" dirty="0" err="1"/>
              <a:t>Pomson</a:t>
            </a:r>
            <a:r>
              <a:rPr lang="en-GB" sz="2000" dirty="0"/>
              <a:t>, 1996; Solomon, 1984)</a:t>
            </a:r>
            <a:r>
              <a:rPr lang="en-GB" sz="2800" dirty="0"/>
              <a:t>. Yet, researchers of Modern Orthodox, Conservative, and Reform Jewish education have all indicated that integration efforts in the day schools affiliated with these movements have generally been a source of disappointment </a:t>
            </a:r>
            <a:r>
              <a:rPr lang="en-GB" sz="2000" dirty="0"/>
              <a:t>(</a:t>
            </a:r>
            <a:r>
              <a:rPr lang="en-GB" sz="2000" dirty="0" err="1"/>
              <a:t>Bieler</a:t>
            </a:r>
            <a:r>
              <a:rPr lang="en-GB" sz="2000" dirty="0"/>
              <a:t>, 1986; </a:t>
            </a:r>
            <a:r>
              <a:rPr lang="en-GB" sz="2000" dirty="0" err="1"/>
              <a:t>Lukinsky</a:t>
            </a:r>
            <a:r>
              <a:rPr lang="en-GB" sz="2000" dirty="0"/>
              <a:t>, 1978; </a:t>
            </a:r>
            <a:r>
              <a:rPr lang="en-GB" sz="2000" dirty="0" err="1"/>
              <a:t>Zeldin</a:t>
            </a:r>
            <a:r>
              <a:rPr lang="en-GB" sz="2000" dirty="0"/>
              <a:t>, 1992)</a:t>
            </a:r>
            <a:r>
              <a:rPr lang="en-GB" sz="2800" dirty="0"/>
              <a:t>.</a:t>
            </a:r>
          </a:p>
        </p:txBody>
      </p:sp>
    </p:spTree>
    <p:extLst>
      <p:ext uri="{BB962C8B-B14F-4D97-AF65-F5344CB8AC3E}">
        <p14:creationId xmlns:p14="http://schemas.microsoft.com/office/powerpoint/2010/main" val="748466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6420" y="1730216"/>
            <a:ext cx="7536180" cy="2677656"/>
          </a:xfrm>
          <a:prstGeom prst="rect">
            <a:avLst/>
          </a:prstGeom>
        </p:spPr>
        <p:txBody>
          <a:bodyPr wrap="square">
            <a:spAutoFit/>
          </a:bodyPr>
          <a:lstStyle/>
          <a:p>
            <a:r>
              <a:rPr lang="en-GB" sz="2800" dirty="0" err="1">
                <a:solidFill>
                  <a:srgbClr val="222222"/>
                </a:solidFill>
                <a:latin typeface="Trebuchet MS" panose="020B0603020202020204" pitchFamily="34" charset="0"/>
              </a:rPr>
              <a:t>Pomson</a:t>
            </a:r>
            <a:r>
              <a:rPr lang="en-GB" sz="2800" dirty="0">
                <a:solidFill>
                  <a:srgbClr val="222222"/>
                </a:solidFill>
                <a:latin typeface="Trebuchet MS" panose="020B0603020202020204" pitchFamily="34" charset="0"/>
              </a:rPr>
              <a:t> claims that the failure of integration programs often relates to the complexity of the subject matter, the backgrounds of the teachers, the perspectives of the students, and/or the prevailing values of the community.</a:t>
            </a:r>
            <a:endParaRPr lang="en-GB" sz="2800" dirty="0">
              <a:latin typeface="Trebuchet MS" panose="020B0603020202020204" pitchFamily="34" charset="0"/>
            </a:endParaRPr>
          </a:p>
        </p:txBody>
      </p:sp>
    </p:spTree>
    <p:extLst>
      <p:ext uri="{BB962C8B-B14F-4D97-AF65-F5344CB8AC3E}">
        <p14:creationId xmlns:p14="http://schemas.microsoft.com/office/powerpoint/2010/main" val="25975536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8640" y="417910"/>
            <a:ext cx="10378440" cy="5970865"/>
          </a:xfrm>
          <a:prstGeom prst="rect">
            <a:avLst/>
          </a:prstGeom>
        </p:spPr>
        <p:txBody>
          <a:bodyPr wrap="square">
            <a:spAutoFit/>
          </a:bodyPr>
          <a:lstStyle/>
          <a:p>
            <a:r>
              <a:rPr lang="en-GB" sz="2800" dirty="0"/>
              <a:t>Why Integrate ?</a:t>
            </a:r>
          </a:p>
          <a:p>
            <a:endParaRPr lang="en-GB" sz="2800" dirty="0"/>
          </a:p>
          <a:p>
            <a:r>
              <a:rPr lang="en-GB" sz="2800" dirty="0"/>
              <a:t>Jewish educators are motivated to foster curriculum integration for both academic and ideological reasons. Such integration offers several potential academic benefits:</a:t>
            </a:r>
          </a:p>
          <a:p>
            <a:endParaRPr lang="en-GB" sz="2800" dirty="0"/>
          </a:p>
          <a:p>
            <a:r>
              <a:rPr lang="en-GB" sz="2800" dirty="0"/>
              <a:t>1) Curriculum integration fosters the ongoing reinforcement of skills and information learned in one area of study when utilized in another area.</a:t>
            </a:r>
          </a:p>
          <a:p>
            <a:endParaRPr lang="en-GB" sz="2800" dirty="0"/>
          </a:p>
          <a:p>
            <a:r>
              <a:rPr lang="en-GB" sz="2800" dirty="0"/>
              <a:t>2) Curriculum integration provides students a richer academic experience by broadening the context and applicability of information and skills that are learned.</a:t>
            </a:r>
          </a:p>
          <a:p>
            <a:endParaRPr lang="en-GB" dirty="0"/>
          </a:p>
        </p:txBody>
      </p:sp>
    </p:spTree>
    <p:extLst>
      <p:ext uri="{BB962C8B-B14F-4D97-AF65-F5344CB8AC3E}">
        <p14:creationId xmlns:p14="http://schemas.microsoft.com/office/powerpoint/2010/main" val="37080327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2940" y="735181"/>
            <a:ext cx="10264140" cy="5262979"/>
          </a:xfrm>
          <a:prstGeom prst="rect">
            <a:avLst/>
          </a:prstGeom>
        </p:spPr>
        <p:txBody>
          <a:bodyPr wrap="square">
            <a:spAutoFit/>
          </a:bodyPr>
          <a:lstStyle/>
          <a:p>
            <a:r>
              <a:rPr lang="en-GB" sz="2800" dirty="0"/>
              <a:t>3) Curriculum integration maximizes the utilization of learning time by </a:t>
            </a:r>
            <a:r>
              <a:rPr lang="en-GB" sz="2800" b="1" dirty="0"/>
              <a:t>“borrowing” from one area to support another</a:t>
            </a:r>
            <a:r>
              <a:rPr lang="en-GB" sz="2800" dirty="0"/>
              <a:t>. This is particularly important in Jewish day schools where educators face </a:t>
            </a:r>
            <a:r>
              <a:rPr lang="en-GB" sz="2800" b="1" dirty="0"/>
              <a:t>time pressures </a:t>
            </a:r>
            <a:r>
              <a:rPr lang="en-GB" sz="2800" dirty="0"/>
              <a:t>in all curricular areas.</a:t>
            </a:r>
          </a:p>
          <a:p>
            <a:endParaRPr lang="en-GB" sz="2800" dirty="0"/>
          </a:p>
          <a:p>
            <a:r>
              <a:rPr lang="en-GB" sz="2800" dirty="0"/>
              <a:t>On an ideological level, curriculum integration </a:t>
            </a:r>
            <a:r>
              <a:rPr lang="en-GB" sz="2800" b="1" dirty="0"/>
              <a:t>helps to create holistic students </a:t>
            </a:r>
            <a:r>
              <a:rPr lang="en-GB" sz="2800" dirty="0"/>
              <a:t>who are able to see the relevance of their Judaism in all areas of their lives. This </a:t>
            </a:r>
            <a:r>
              <a:rPr lang="en-GB" sz="2800" b="1" dirty="0"/>
              <a:t>prevents compartmentalization</a:t>
            </a:r>
            <a:r>
              <a:rPr lang="en-GB" sz="2800" dirty="0"/>
              <a:t> in which students separate between the religious and secular aspects of their lives. Such separation can lead to competition between the two worlds, with the Jewish component often losing out.</a:t>
            </a:r>
          </a:p>
        </p:txBody>
      </p:sp>
    </p:spTree>
    <p:extLst>
      <p:ext uri="{BB962C8B-B14F-4D97-AF65-F5344CB8AC3E}">
        <p14:creationId xmlns:p14="http://schemas.microsoft.com/office/powerpoint/2010/main" val="31805610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2980" y="901899"/>
            <a:ext cx="8595360" cy="4401205"/>
          </a:xfrm>
          <a:prstGeom prst="rect">
            <a:avLst/>
          </a:prstGeom>
        </p:spPr>
        <p:txBody>
          <a:bodyPr wrap="square">
            <a:spAutoFit/>
          </a:bodyPr>
          <a:lstStyle/>
          <a:p>
            <a:r>
              <a:rPr lang="en-GB" sz="2800" dirty="0"/>
              <a:t>What Is Integration ?</a:t>
            </a:r>
          </a:p>
          <a:p>
            <a:endParaRPr lang="en-GB" sz="2800" dirty="0"/>
          </a:p>
          <a:p>
            <a:r>
              <a:rPr lang="en-GB" sz="2800" dirty="0"/>
              <a:t>We might find valuable insights into the issue of curriculum integration in the literature in general education. A common misconception among Jewish educators is that curriculum integration by definition involves interdisciplinary study.</a:t>
            </a:r>
          </a:p>
          <a:p>
            <a:endParaRPr lang="en-GB" sz="2800" dirty="0"/>
          </a:p>
          <a:p>
            <a:r>
              <a:rPr lang="en-GB" sz="2800" dirty="0"/>
              <a:t>Fogarty (1991) identifies ten models of integration that fall into </a:t>
            </a:r>
            <a:r>
              <a:rPr lang="en-GB" sz="2800" b="1" dirty="0"/>
              <a:t>three general categories</a:t>
            </a:r>
            <a:r>
              <a:rPr lang="en-GB" sz="2800" dirty="0"/>
              <a:t>:</a:t>
            </a:r>
          </a:p>
        </p:txBody>
      </p:sp>
    </p:spTree>
    <p:extLst>
      <p:ext uri="{BB962C8B-B14F-4D97-AF65-F5344CB8AC3E}">
        <p14:creationId xmlns:p14="http://schemas.microsoft.com/office/powerpoint/2010/main" val="3722666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99260" y="723037"/>
            <a:ext cx="8176260" cy="5262979"/>
          </a:xfrm>
          <a:prstGeom prst="rect">
            <a:avLst/>
          </a:prstGeom>
        </p:spPr>
        <p:txBody>
          <a:bodyPr wrap="square">
            <a:spAutoFit/>
          </a:bodyPr>
          <a:lstStyle/>
          <a:p>
            <a:pPr marL="514350" indent="-514350">
              <a:buAutoNum type="arabicParenR"/>
            </a:pPr>
            <a:r>
              <a:rPr lang="en-GB" sz="2800" dirty="0"/>
              <a:t>integration within single disciplines</a:t>
            </a:r>
          </a:p>
          <a:p>
            <a:pPr marL="514350" indent="-514350">
              <a:buAutoNum type="arabicParenR"/>
            </a:pPr>
            <a:endParaRPr lang="en-GB" sz="2800" dirty="0"/>
          </a:p>
          <a:p>
            <a:pPr marL="514350" indent="-514350">
              <a:buAutoNum type="arabicParenR"/>
            </a:pPr>
            <a:endParaRPr lang="en-GB" sz="2800" dirty="0"/>
          </a:p>
          <a:p>
            <a:pPr marL="514350" indent="-514350">
              <a:buAutoNum type="arabicParenR"/>
            </a:pPr>
            <a:r>
              <a:rPr lang="en-GB" sz="2800" dirty="0"/>
              <a:t>integration across several disciplines</a:t>
            </a:r>
          </a:p>
          <a:p>
            <a:pPr marL="514350" indent="-514350">
              <a:buAutoNum type="arabicParenR"/>
            </a:pPr>
            <a:endParaRPr lang="en-GB" sz="2800" dirty="0"/>
          </a:p>
          <a:p>
            <a:pPr marL="514350" indent="-514350">
              <a:buAutoNum type="arabicParenR"/>
            </a:pPr>
            <a:r>
              <a:rPr lang="en-GB" sz="2800" dirty="0"/>
              <a:t>integration within and across learners.</a:t>
            </a:r>
          </a:p>
          <a:p>
            <a:pPr marL="514350" indent="-514350">
              <a:buAutoNum type="arabicParenR"/>
            </a:pPr>
            <a:endParaRPr lang="en-GB" sz="2800" dirty="0"/>
          </a:p>
          <a:p>
            <a:r>
              <a:rPr lang="en-GB" sz="2800" dirty="0"/>
              <a:t>She defines the goal of integration as follows:</a:t>
            </a:r>
          </a:p>
          <a:p>
            <a:endParaRPr lang="en-GB" sz="2800" dirty="0"/>
          </a:p>
          <a:p>
            <a:r>
              <a:rPr lang="en-GB" sz="2800" dirty="0"/>
              <a:t>“to help young minds discover roots running underground whereby contrary and remote things cohere and flower out from one stem.” (p. 61)</a:t>
            </a:r>
          </a:p>
        </p:txBody>
      </p:sp>
    </p:spTree>
    <p:extLst>
      <p:ext uri="{BB962C8B-B14F-4D97-AF65-F5344CB8AC3E}">
        <p14:creationId xmlns:p14="http://schemas.microsoft.com/office/powerpoint/2010/main" val="1293734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1980" y="269945"/>
            <a:ext cx="9959340" cy="6124754"/>
          </a:xfrm>
          <a:prstGeom prst="rect">
            <a:avLst/>
          </a:prstGeom>
        </p:spPr>
        <p:txBody>
          <a:bodyPr wrap="square">
            <a:spAutoFit/>
          </a:bodyPr>
          <a:lstStyle/>
          <a:p>
            <a:r>
              <a:rPr lang="en-GB" sz="2800" dirty="0">
                <a:solidFill>
                  <a:srgbClr val="222222"/>
                </a:solidFill>
                <a:latin typeface="Verdana" panose="020B0604030504040204" pitchFamily="34" charset="0"/>
              </a:rPr>
              <a:t>As such, integration represents a way of thinking rather than simply an overlapping of curriculum. Perkins and Salomon (1984) utilize the term “transfer” to describe this way of thinking. They distinguish between </a:t>
            </a:r>
            <a:r>
              <a:rPr lang="en-GB" sz="2800" b="1" dirty="0">
                <a:solidFill>
                  <a:srgbClr val="222222"/>
                </a:solidFill>
                <a:latin typeface="Verdana" panose="020B0604030504040204" pitchFamily="34" charset="0"/>
              </a:rPr>
              <a:t>“learning”</a:t>
            </a:r>
            <a:r>
              <a:rPr lang="en-GB" sz="2800" dirty="0">
                <a:solidFill>
                  <a:srgbClr val="222222"/>
                </a:solidFill>
                <a:latin typeface="Verdana" panose="020B0604030504040204" pitchFamily="34" charset="0"/>
              </a:rPr>
              <a:t> and </a:t>
            </a:r>
            <a:r>
              <a:rPr lang="en-GB" sz="2800" b="1" dirty="0">
                <a:solidFill>
                  <a:srgbClr val="222222"/>
                </a:solidFill>
                <a:latin typeface="Verdana" panose="020B0604030504040204" pitchFamily="34" charset="0"/>
              </a:rPr>
              <a:t>“transfer”</a:t>
            </a:r>
            <a:r>
              <a:rPr lang="en-GB" sz="2800" dirty="0">
                <a:solidFill>
                  <a:srgbClr val="222222"/>
                </a:solidFill>
                <a:latin typeface="Verdana" panose="020B0604030504040204" pitchFamily="34" charset="0"/>
              </a:rPr>
              <a:t>. </a:t>
            </a:r>
          </a:p>
          <a:p>
            <a:endParaRPr lang="en-GB" sz="2800" dirty="0">
              <a:solidFill>
                <a:srgbClr val="222222"/>
              </a:solidFill>
              <a:latin typeface="Verdana" panose="020B0604030504040204" pitchFamily="34" charset="0"/>
            </a:endParaRPr>
          </a:p>
          <a:p>
            <a:r>
              <a:rPr lang="en-GB" sz="2800" b="1" dirty="0">
                <a:solidFill>
                  <a:srgbClr val="222222"/>
                </a:solidFill>
                <a:latin typeface="Verdana" panose="020B0604030504040204" pitchFamily="34" charset="0"/>
              </a:rPr>
              <a:t>"Learning" is characterized by the ability of the student to demonstrate performance in a context that is more or less the same as the learning situation. </a:t>
            </a:r>
          </a:p>
          <a:p>
            <a:endParaRPr lang="en-GB" sz="2800" b="1" dirty="0">
              <a:solidFill>
                <a:srgbClr val="222222"/>
              </a:solidFill>
              <a:latin typeface="Verdana" panose="020B0604030504040204" pitchFamily="34" charset="0"/>
            </a:endParaRPr>
          </a:p>
          <a:p>
            <a:r>
              <a:rPr lang="en-GB" sz="2800" b="1" dirty="0">
                <a:solidFill>
                  <a:srgbClr val="222222"/>
                </a:solidFill>
                <a:latin typeface="Verdana" panose="020B0604030504040204" pitchFamily="34" charset="0"/>
              </a:rPr>
              <a:t>“Transfer” takes place when the student is able to apply knowledge acquired to different situations.</a:t>
            </a:r>
            <a:r>
              <a:rPr lang="en-GB" sz="2800" dirty="0">
                <a:solidFill>
                  <a:srgbClr val="222222"/>
                </a:solidFill>
                <a:latin typeface="Verdana" panose="020B0604030504040204" pitchFamily="34" charset="0"/>
              </a:rPr>
              <a:t> </a:t>
            </a:r>
            <a:endParaRPr lang="en-GB" sz="2800" dirty="0"/>
          </a:p>
        </p:txBody>
      </p:sp>
    </p:spTree>
    <p:extLst>
      <p:ext uri="{BB962C8B-B14F-4D97-AF65-F5344CB8AC3E}">
        <p14:creationId xmlns:p14="http://schemas.microsoft.com/office/powerpoint/2010/main" val="5287311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419160"/>
            <a:ext cx="10584180" cy="5509200"/>
          </a:xfrm>
          <a:prstGeom prst="rect">
            <a:avLst/>
          </a:prstGeom>
        </p:spPr>
        <p:txBody>
          <a:bodyPr wrap="square">
            <a:spAutoFit/>
          </a:bodyPr>
          <a:lstStyle/>
          <a:p>
            <a:r>
              <a:rPr lang="en-GB" sz="3200" dirty="0"/>
              <a:t>The following three exercises represent different levels of learning and transfer for children who are learning multiplication tables in the study of mathematics:</a:t>
            </a:r>
          </a:p>
          <a:p>
            <a:endParaRPr lang="en-GB" sz="3200" dirty="0"/>
          </a:p>
          <a:p>
            <a:r>
              <a:rPr lang="en-GB" sz="3200" dirty="0"/>
              <a:t>1) 6 x 8 =</a:t>
            </a:r>
          </a:p>
          <a:p>
            <a:endParaRPr lang="en-GB" sz="3200" dirty="0"/>
          </a:p>
          <a:p>
            <a:r>
              <a:rPr lang="en-GB" sz="3200" dirty="0"/>
              <a:t>2) If an apple costs 8 cents, how much would it cost to buy 6 apples ?</a:t>
            </a:r>
          </a:p>
          <a:p>
            <a:endParaRPr lang="en-GB" sz="3200" dirty="0"/>
          </a:p>
          <a:p>
            <a:r>
              <a:rPr lang="en-GB" sz="3200" dirty="0"/>
              <a:t>3) How far would a car travelling 60 miles per hour travel in 8 hours </a:t>
            </a:r>
          </a:p>
        </p:txBody>
      </p:sp>
    </p:spTree>
    <p:extLst>
      <p:ext uri="{BB962C8B-B14F-4D97-AF65-F5344CB8AC3E}">
        <p14:creationId xmlns:p14="http://schemas.microsoft.com/office/powerpoint/2010/main" val="4116696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0600" y="382210"/>
            <a:ext cx="8862060" cy="5016758"/>
          </a:xfrm>
          <a:prstGeom prst="rect">
            <a:avLst/>
          </a:prstGeom>
        </p:spPr>
        <p:txBody>
          <a:bodyPr wrap="square">
            <a:spAutoFit/>
          </a:bodyPr>
          <a:lstStyle/>
          <a:p>
            <a:r>
              <a:rPr lang="en-GB" sz="3200" dirty="0">
                <a:solidFill>
                  <a:srgbClr val="222222"/>
                </a:solidFill>
                <a:latin typeface="Verdana" panose="020B0604030504040204" pitchFamily="34" charset="0"/>
              </a:rPr>
              <a:t>The child who can only answer the first question has learned the material, but has not demonstrated transfer.</a:t>
            </a:r>
          </a:p>
          <a:p>
            <a:endParaRPr lang="en-GB" sz="3200" dirty="0">
              <a:solidFill>
                <a:srgbClr val="222222"/>
              </a:solidFill>
              <a:latin typeface="Verdana" panose="020B0604030504040204" pitchFamily="34" charset="0"/>
            </a:endParaRPr>
          </a:p>
          <a:p>
            <a:r>
              <a:rPr lang="en-GB" sz="3200" dirty="0">
                <a:solidFill>
                  <a:srgbClr val="222222"/>
                </a:solidFill>
                <a:latin typeface="Verdana" panose="020B0604030504040204" pitchFamily="34" charset="0"/>
              </a:rPr>
              <a:t>The student who is able to answer the second question demonstrates a certain level of transfer.</a:t>
            </a:r>
          </a:p>
          <a:p>
            <a:endParaRPr lang="en-GB" sz="3200" dirty="0">
              <a:solidFill>
                <a:srgbClr val="222222"/>
              </a:solidFill>
              <a:latin typeface="Verdana" panose="020B0604030504040204" pitchFamily="34" charset="0"/>
            </a:endParaRPr>
          </a:p>
          <a:p>
            <a:r>
              <a:rPr lang="en-GB" sz="3200" dirty="0">
                <a:solidFill>
                  <a:srgbClr val="222222"/>
                </a:solidFill>
                <a:latin typeface="Verdana" panose="020B0604030504040204" pitchFamily="34" charset="0"/>
              </a:rPr>
              <a:t>Mastery of the third question reflects an even greater degree of transfer.</a:t>
            </a:r>
            <a:endParaRPr lang="en-GB" sz="3200" dirty="0"/>
          </a:p>
        </p:txBody>
      </p:sp>
    </p:spTree>
    <p:extLst>
      <p:ext uri="{BB962C8B-B14F-4D97-AF65-F5344CB8AC3E}">
        <p14:creationId xmlns:p14="http://schemas.microsoft.com/office/powerpoint/2010/main" val="1895542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74779"/>
            <a:ext cx="9464040" cy="5693866"/>
          </a:xfrm>
          <a:prstGeom prst="rect">
            <a:avLst/>
          </a:prstGeom>
        </p:spPr>
        <p:txBody>
          <a:bodyPr wrap="square">
            <a:spAutoFit/>
          </a:bodyPr>
          <a:lstStyle/>
          <a:p>
            <a:r>
              <a:rPr lang="en-GB" sz="2800" dirty="0">
                <a:solidFill>
                  <a:srgbClr val="222222"/>
                </a:solidFill>
                <a:latin typeface="Verdana" panose="020B0604030504040204" pitchFamily="34" charset="0"/>
              </a:rPr>
              <a:t>As this example illustrates, the levels of transfer achieved in given learning situations can vary. Perkins and </a:t>
            </a:r>
            <a:r>
              <a:rPr lang="en-GB" sz="2800" dirty="0" err="1">
                <a:solidFill>
                  <a:srgbClr val="222222"/>
                </a:solidFill>
                <a:latin typeface="Verdana" panose="020B0604030504040204" pitchFamily="34" charset="0"/>
              </a:rPr>
              <a:t>Saloman</a:t>
            </a:r>
            <a:r>
              <a:rPr lang="en-GB" sz="2800" dirty="0">
                <a:solidFill>
                  <a:srgbClr val="222222"/>
                </a:solidFill>
                <a:latin typeface="Verdana" panose="020B0604030504040204" pitchFamily="34" charset="0"/>
              </a:rPr>
              <a:t> (1984) have identified two typologies of transfer, “low road transfer” and “high road transfer”.</a:t>
            </a:r>
          </a:p>
          <a:p>
            <a:endParaRPr lang="en-GB" sz="2800" dirty="0">
              <a:solidFill>
                <a:srgbClr val="222222"/>
              </a:solidFill>
              <a:latin typeface="Verdana" panose="020B0604030504040204" pitchFamily="34" charset="0"/>
            </a:endParaRPr>
          </a:p>
          <a:p>
            <a:r>
              <a:rPr lang="en-GB" sz="2800" dirty="0">
                <a:solidFill>
                  <a:srgbClr val="222222"/>
                </a:solidFill>
                <a:latin typeface="Verdana" panose="020B0604030504040204" pitchFamily="34" charset="0"/>
              </a:rPr>
              <a:t>Low road transfer involves spontaneous, automatic transfer of highly practised skills with little need for reflective thinking.</a:t>
            </a:r>
          </a:p>
          <a:p>
            <a:endParaRPr lang="en-GB" sz="2800" dirty="0">
              <a:solidFill>
                <a:srgbClr val="222222"/>
              </a:solidFill>
              <a:latin typeface="Verdana" panose="020B0604030504040204" pitchFamily="34" charset="0"/>
            </a:endParaRPr>
          </a:p>
          <a:p>
            <a:r>
              <a:rPr lang="en-GB" sz="2800" dirty="0">
                <a:solidFill>
                  <a:srgbClr val="222222"/>
                </a:solidFill>
                <a:latin typeface="Verdana" panose="020B0604030504040204" pitchFamily="34" charset="0"/>
              </a:rPr>
              <a:t>High road transfer involves an explicit formulation of abstraction in one situation that enables making a connection to another context.</a:t>
            </a:r>
            <a:endParaRPr lang="en-GB" sz="2800" dirty="0"/>
          </a:p>
        </p:txBody>
      </p:sp>
    </p:spTree>
    <p:extLst>
      <p:ext uri="{BB962C8B-B14F-4D97-AF65-F5344CB8AC3E}">
        <p14:creationId xmlns:p14="http://schemas.microsoft.com/office/powerpoint/2010/main" val="2858970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40" y="326380"/>
            <a:ext cx="11224260" cy="6124754"/>
          </a:xfrm>
          <a:prstGeom prst="rect">
            <a:avLst/>
          </a:prstGeom>
        </p:spPr>
        <p:txBody>
          <a:bodyPr wrap="square">
            <a:spAutoFit/>
          </a:bodyPr>
          <a:lstStyle/>
          <a:p>
            <a:r>
              <a:rPr lang="en-GB" sz="2800" dirty="0">
                <a:solidFill>
                  <a:srgbClr val="222222"/>
                </a:solidFill>
                <a:latin typeface="Verdana" panose="020B0604030504040204" pitchFamily="34" charset="0"/>
              </a:rPr>
              <a:t>With this model in mind, we can better understand Fogarty's assertion that integration can take place within one discipline.</a:t>
            </a:r>
          </a:p>
          <a:p>
            <a:endParaRPr lang="en-GB" sz="2800" dirty="0">
              <a:solidFill>
                <a:srgbClr val="222222"/>
              </a:solidFill>
              <a:latin typeface="Verdana" panose="020B0604030504040204" pitchFamily="34" charset="0"/>
            </a:endParaRPr>
          </a:p>
          <a:p>
            <a:r>
              <a:rPr lang="en-GB" sz="2800" dirty="0">
                <a:solidFill>
                  <a:srgbClr val="222222"/>
                </a:solidFill>
                <a:latin typeface="Verdana" panose="020B0604030504040204" pitchFamily="34" charset="0"/>
              </a:rPr>
              <a:t>For example, Talmud study by itself provides an excellent opportunity for promoting high road transfer. The </a:t>
            </a:r>
            <a:r>
              <a:rPr lang="en-GB" sz="2800" dirty="0" err="1">
                <a:solidFill>
                  <a:srgbClr val="222222"/>
                </a:solidFill>
                <a:latin typeface="Verdana" panose="020B0604030504040204" pitchFamily="34" charset="0"/>
              </a:rPr>
              <a:t>Gemara</a:t>
            </a:r>
            <a:r>
              <a:rPr lang="en-GB" sz="2800" dirty="0">
                <a:solidFill>
                  <a:srgbClr val="222222"/>
                </a:solidFill>
                <a:latin typeface="Verdana" panose="020B0604030504040204" pitchFamily="34" charset="0"/>
              </a:rPr>
              <a:t> often gives the student a dispute in a legal case and then tries to abstract the principle behind the dispute. </a:t>
            </a:r>
          </a:p>
          <a:p>
            <a:endParaRPr lang="en-GB" sz="2800" dirty="0">
              <a:solidFill>
                <a:srgbClr val="222222"/>
              </a:solidFill>
              <a:latin typeface="Verdana" panose="020B0604030504040204" pitchFamily="34" charset="0"/>
            </a:endParaRPr>
          </a:p>
          <a:p>
            <a:r>
              <a:rPr lang="en-GB" sz="2800" dirty="0">
                <a:solidFill>
                  <a:srgbClr val="222222"/>
                </a:solidFill>
                <a:latin typeface="Verdana" panose="020B0604030504040204" pitchFamily="34" charset="0"/>
              </a:rPr>
              <a:t>Theories are tested by application to other cases.</a:t>
            </a:r>
          </a:p>
          <a:p>
            <a:endParaRPr lang="en-GB" sz="2800" dirty="0">
              <a:solidFill>
                <a:srgbClr val="222222"/>
              </a:solidFill>
              <a:latin typeface="Verdana" panose="020B0604030504040204" pitchFamily="34" charset="0"/>
            </a:endParaRPr>
          </a:p>
          <a:p>
            <a:r>
              <a:rPr lang="en-GB" sz="2800" dirty="0">
                <a:solidFill>
                  <a:srgbClr val="222222"/>
                </a:solidFill>
                <a:latin typeface="Verdana" panose="020B0604030504040204" pitchFamily="34" charset="0"/>
              </a:rPr>
              <a:t>Similarly, in geography, the student may be encouraged to apply concepts from the study of the development of a city in ancient times to the study of a more modern city.</a:t>
            </a:r>
            <a:endParaRPr lang="en-GB" sz="2800" dirty="0"/>
          </a:p>
        </p:txBody>
      </p:sp>
    </p:spTree>
    <p:extLst>
      <p:ext uri="{BB962C8B-B14F-4D97-AF65-F5344CB8AC3E}">
        <p14:creationId xmlns:p14="http://schemas.microsoft.com/office/powerpoint/2010/main" val="3528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40" y="419160"/>
            <a:ext cx="10469880" cy="6124754"/>
          </a:xfrm>
          <a:prstGeom prst="rect">
            <a:avLst/>
          </a:prstGeom>
        </p:spPr>
        <p:txBody>
          <a:bodyPr wrap="square">
            <a:spAutoFit/>
          </a:bodyPr>
          <a:lstStyle/>
          <a:p>
            <a:r>
              <a:rPr lang="en-GB" sz="2800" dirty="0">
                <a:solidFill>
                  <a:srgbClr val="222222"/>
                </a:solidFill>
                <a:latin typeface="Verdana" panose="020B0604030504040204" pitchFamily="34" charset="0"/>
              </a:rPr>
              <a:t>Conversely, our understanding of the concept of transfer can also help to explain the failure of many attempts at interdisciplinary integration.</a:t>
            </a:r>
          </a:p>
          <a:p>
            <a:endParaRPr lang="en-GB" sz="2800" dirty="0">
              <a:solidFill>
                <a:srgbClr val="222222"/>
              </a:solidFill>
              <a:latin typeface="Verdana" panose="020B0604030504040204" pitchFamily="34" charset="0"/>
            </a:endParaRPr>
          </a:p>
          <a:p>
            <a:r>
              <a:rPr lang="en-GB" sz="2800" dirty="0">
                <a:solidFill>
                  <a:srgbClr val="222222"/>
                </a:solidFill>
                <a:latin typeface="Verdana" panose="020B0604030504040204" pitchFamily="34" charset="0"/>
              </a:rPr>
              <a:t>Simply reading </a:t>
            </a:r>
            <a:r>
              <a:rPr lang="en-GB" sz="2800" i="1" dirty="0">
                <a:solidFill>
                  <a:srgbClr val="222222"/>
                </a:solidFill>
                <a:latin typeface="Verdana" panose="020B0604030504040204" pitchFamily="34" charset="0"/>
              </a:rPr>
              <a:t>The Giving Tree</a:t>
            </a:r>
            <a:r>
              <a:rPr lang="en-GB" sz="2800" dirty="0">
                <a:solidFill>
                  <a:srgbClr val="222222"/>
                </a:solidFill>
                <a:latin typeface="Verdana" panose="020B0604030504040204" pitchFamily="34" charset="0"/>
              </a:rPr>
              <a:t> or studying a science unit on trees in conjunction with </a:t>
            </a:r>
            <a:r>
              <a:rPr lang="en-GB" sz="2800" dirty="0" err="1">
                <a:solidFill>
                  <a:srgbClr val="222222"/>
                </a:solidFill>
                <a:latin typeface="Verdana" panose="020B0604030504040204" pitchFamily="34" charset="0"/>
              </a:rPr>
              <a:t>Tu</a:t>
            </a:r>
            <a:r>
              <a:rPr lang="en-GB" sz="2800" dirty="0">
                <a:solidFill>
                  <a:srgbClr val="222222"/>
                </a:solidFill>
                <a:latin typeface="Verdana" panose="020B0604030504040204" pitchFamily="34" charset="0"/>
              </a:rPr>
              <a:t> </a:t>
            </a:r>
            <a:r>
              <a:rPr lang="en-GB" sz="2800" dirty="0" err="1">
                <a:solidFill>
                  <a:srgbClr val="222222"/>
                </a:solidFill>
                <a:latin typeface="Verdana" panose="020B0604030504040204" pitchFamily="34" charset="0"/>
              </a:rPr>
              <a:t>Bishvat</a:t>
            </a:r>
            <a:r>
              <a:rPr lang="en-GB" sz="2800" dirty="0">
                <a:solidFill>
                  <a:srgbClr val="222222"/>
                </a:solidFill>
                <a:latin typeface="Verdana" panose="020B0604030504040204" pitchFamily="34" charset="0"/>
              </a:rPr>
              <a:t> does not ensure that high road transfer takes place.</a:t>
            </a:r>
          </a:p>
          <a:p>
            <a:endParaRPr lang="en-GB" sz="2800" dirty="0">
              <a:solidFill>
                <a:srgbClr val="222222"/>
              </a:solidFill>
              <a:latin typeface="Verdana" panose="020B0604030504040204" pitchFamily="34" charset="0"/>
            </a:endParaRPr>
          </a:p>
          <a:p>
            <a:r>
              <a:rPr lang="en-GB" sz="2800" dirty="0">
                <a:solidFill>
                  <a:srgbClr val="222222"/>
                </a:solidFill>
                <a:latin typeface="Verdana" panose="020B0604030504040204" pitchFamily="34" charset="0"/>
              </a:rPr>
              <a:t>As Brophy and </a:t>
            </a:r>
            <a:r>
              <a:rPr lang="en-GB" sz="2800" dirty="0" err="1">
                <a:solidFill>
                  <a:srgbClr val="222222"/>
                </a:solidFill>
                <a:latin typeface="Verdana" panose="020B0604030504040204" pitchFamily="34" charset="0"/>
              </a:rPr>
              <a:t>Alleman</a:t>
            </a:r>
            <a:r>
              <a:rPr lang="en-GB" sz="2800" dirty="0">
                <a:solidFill>
                  <a:srgbClr val="222222"/>
                </a:solidFill>
                <a:latin typeface="Verdana" panose="020B0604030504040204" pitchFamily="34" charset="0"/>
              </a:rPr>
              <a:t> (1991) assert,</a:t>
            </a:r>
          </a:p>
          <a:p>
            <a:endParaRPr lang="en-GB" sz="2800" dirty="0">
              <a:solidFill>
                <a:srgbClr val="222222"/>
              </a:solidFill>
              <a:latin typeface="Verdana" panose="020B0604030504040204" pitchFamily="34" charset="0"/>
            </a:endParaRPr>
          </a:p>
          <a:p>
            <a:r>
              <a:rPr lang="en-GB" sz="2800" b="1" dirty="0">
                <a:solidFill>
                  <a:srgbClr val="222222"/>
                </a:solidFill>
                <a:latin typeface="Verdana" panose="020B0604030504040204" pitchFamily="34" charset="0"/>
              </a:rPr>
              <a:t>“An activity is appropriate because it promotes progress toward significant educational goals, not merely because it cuts across subject-matter lines.”</a:t>
            </a:r>
            <a:r>
              <a:rPr lang="en-GB" sz="2800" dirty="0">
                <a:solidFill>
                  <a:srgbClr val="222222"/>
                </a:solidFill>
                <a:latin typeface="Verdana" panose="020B0604030504040204" pitchFamily="34" charset="0"/>
              </a:rPr>
              <a:t> </a:t>
            </a:r>
            <a:r>
              <a:rPr lang="en-GB" sz="2000" dirty="0">
                <a:solidFill>
                  <a:srgbClr val="222222"/>
                </a:solidFill>
                <a:latin typeface="Verdana" panose="020B0604030504040204" pitchFamily="34" charset="0"/>
              </a:rPr>
              <a:t>(p. 66)</a:t>
            </a:r>
            <a:endParaRPr lang="en-GB" sz="2000" dirty="0"/>
          </a:p>
        </p:txBody>
      </p:sp>
    </p:spTree>
    <p:extLst>
      <p:ext uri="{BB962C8B-B14F-4D97-AF65-F5344CB8AC3E}">
        <p14:creationId xmlns:p14="http://schemas.microsoft.com/office/powerpoint/2010/main" val="5908256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8680" y="738307"/>
            <a:ext cx="11087100" cy="3970318"/>
          </a:xfrm>
          <a:prstGeom prst="rect">
            <a:avLst/>
          </a:prstGeom>
        </p:spPr>
        <p:txBody>
          <a:bodyPr wrap="square">
            <a:spAutoFit/>
          </a:bodyPr>
          <a:lstStyle/>
          <a:p>
            <a:r>
              <a:rPr lang="en-GB" sz="2800" b="1" i="1" dirty="0">
                <a:solidFill>
                  <a:srgbClr val="222222"/>
                </a:solidFill>
                <a:latin typeface="Verdana" panose="020B0604030504040204" pitchFamily="34" charset="0"/>
                <a:ea typeface="Verdana" panose="020B0604030504040204" pitchFamily="34" charset="0"/>
                <a:cs typeface="Verdana" panose="020B0604030504040204" pitchFamily="34" charset="0"/>
              </a:rPr>
              <a:t>Can Integration Be Taught ?</a:t>
            </a:r>
            <a:endParaRPr lang="en-GB" sz="2800" dirty="0">
              <a:solidFill>
                <a:srgbClr val="222222"/>
              </a:solidFill>
              <a:latin typeface="Verdana" panose="020B0604030504040204" pitchFamily="34" charset="0"/>
              <a:ea typeface="Verdana" panose="020B0604030504040204" pitchFamily="34" charset="0"/>
              <a:cs typeface="Verdana" panose="020B0604030504040204" pitchFamily="34" charset="0"/>
            </a:endParaRPr>
          </a:p>
          <a:p>
            <a:endParaRPr lang="en-GB" sz="2800" dirty="0">
              <a:solidFill>
                <a:srgbClr val="222222"/>
              </a:solidFill>
              <a:latin typeface="Verdana" panose="020B0604030504040204" pitchFamily="34" charset="0"/>
              <a:ea typeface="Verdana" panose="020B0604030504040204" pitchFamily="34" charset="0"/>
              <a:cs typeface="Verdana" panose="020B0604030504040204" pitchFamily="34" charset="0"/>
            </a:endParaRPr>
          </a:p>
          <a:p>
            <a:r>
              <a:rPr lang="en-GB" sz="2800" dirty="0">
                <a:solidFill>
                  <a:srgbClr val="222222"/>
                </a:solidFill>
                <a:latin typeface="Verdana" panose="020B0604030504040204" pitchFamily="34" charset="0"/>
                <a:ea typeface="Verdana" panose="020B0604030504040204" pitchFamily="34" charset="0"/>
                <a:cs typeface="Verdana" panose="020B0604030504040204" pitchFamily="34" charset="0"/>
              </a:rPr>
              <a:t>According to Perkins and Salomon (1984), teachers can foster or hinder transfer in their instruction. A focus on content oriented questions and analysis tends to thwart the process of transfer. Transfer, however, can be encouraged through processes that the authors (1988) refer to as “hugging” and “bridging”.</a:t>
            </a:r>
          </a:p>
          <a:p>
            <a:endParaRPr lang="en-GB" sz="2800" dirty="0">
              <a:solidFill>
                <a:srgbClr val="222222"/>
              </a:solidFill>
              <a:latin typeface="Verdana, Arial, Helvetica, sans-serif"/>
            </a:endParaRPr>
          </a:p>
        </p:txBody>
      </p:sp>
    </p:spTree>
    <p:extLst>
      <p:ext uri="{BB962C8B-B14F-4D97-AF65-F5344CB8AC3E}">
        <p14:creationId xmlns:p14="http://schemas.microsoft.com/office/powerpoint/2010/main" val="41657991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0100" y="1442502"/>
            <a:ext cx="8823960" cy="3539430"/>
          </a:xfrm>
          <a:prstGeom prst="rect">
            <a:avLst/>
          </a:prstGeom>
        </p:spPr>
        <p:txBody>
          <a:bodyPr wrap="square">
            <a:spAutoFit/>
          </a:bodyPr>
          <a:lstStyle/>
          <a:p>
            <a:r>
              <a:rPr lang="en-GB" sz="2800" dirty="0">
                <a:solidFill>
                  <a:srgbClr val="222222"/>
                </a:solidFill>
                <a:latin typeface="Verdana, Arial, Helvetica, sans-serif"/>
              </a:rPr>
              <a:t>Hugging is a method of fostering low road transfer. In hugging, teachers present material in a manner that creates resemblance conditions leading to a similarity of context. Thus, if teachers wants students to transfer concepts learned in biology to ecology, they will frame the ecology lesson in a way that accents the contextual similarity.</a:t>
            </a:r>
          </a:p>
          <a:p>
            <a:endParaRPr lang="en-GB" sz="2800" dirty="0">
              <a:solidFill>
                <a:srgbClr val="222222"/>
              </a:solidFill>
              <a:latin typeface="Verdana, Arial, Helvetica, sans-serif"/>
            </a:endParaRPr>
          </a:p>
        </p:txBody>
      </p:sp>
    </p:spTree>
    <p:extLst>
      <p:ext uri="{BB962C8B-B14F-4D97-AF65-F5344CB8AC3E}">
        <p14:creationId xmlns:p14="http://schemas.microsoft.com/office/powerpoint/2010/main" val="16838746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0060" y="513279"/>
            <a:ext cx="9441180" cy="5693866"/>
          </a:xfrm>
          <a:prstGeom prst="rect">
            <a:avLst/>
          </a:prstGeom>
        </p:spPr>
        <p:txBody>
          <a:bodyPr wrap="square">
            <a:spAutoFit/>
          </a:bodyPr>
          <a:lstStyle/>
          <a:p>
            <a:r>
              <a:rPr lang="en-GB" sz="2800" dirty="0">
                <a:latin typeface="Verdana" panose="020B0604030504040204" pitchFamily="34" charset="0"/>
                <a:ea typeface="Verdana" panose="020B0604030504040204" pitchFamily="34" charset="0"/>
                <a:cs typeface="Verdana" panose="020B0604030504040204" pitchFamily="34" charset="0"/>
              </a:rPr>
              <a:t>Bridging is a technique that encourages high road transfer. In bridging, the teacher mediates the desired processes of abstraction and connection making.</a:t>
            </a:r>
          </a:p>
          <a:p>
            <a:endParaRPr lang="en-GB" sz="2800" dirty="0">
              <a:latin typeface="Verdana" panose="020B0604030504040204" pitchFamily="34" charset="0"/>
              <a:ea typeface="Verdana" panose="020B0604030504040204" pitchFamily="34" charset="0"/>
              <a:cs typeface="Verdana" panose="020B0604030504040204" pitchFamily="34" charset="0"/>
            </a:endParaRPr>
          </a:p>
          <a:p>
            <a:r>
              <a:rPr lang="en-GB" sz="2800" dirty="0">
                <a:latin typeface="Verdana" panose="020B0604030504040204" pitchFamily="34" charset="0"/>
                <a:ea typeface="Verdana" panose="020B0604030504040204" pitchFamily="34" charset="0"/>
                <a:cs typeface="Verdana" panose="020B0604030504040204" pitchFamily="34" charset="0"/>
              </a:rPr>
              <a:t>For example, a social studies teacher might ask students what factors provoked World War I and where such factors are now operating in the world.</a:t>
            </a:r>
          </a:p>
          <a:p>
            <a:endParaRPr lang="en-GB" sz="2800" dirty="0">
              <a:latin typeface="Verdana" panose="020B0604030504040204" pitchFamily="34" charset="0"/>
              <a:ea typeface="Verdana" panose="020B0604030504040204" pitchFamily="34" charset="0"/>
              <a:cs typeface="Verdana" panose="020B0604030504040204" pitchFamily="34" charset="0"/>
            </a:endParaRPr>
          </a:p>
          <a:p>
            <a:r>
              <a:rPr lang="en-GB" sz="2800" dirty="0">
                <a:latin typeface="Verdana" panose="020B0604030504040204" pitchFamily="34" charset="0"/>
                <a:ea typeface="Verdana" panose="020B0604030504040204" pitchFamily="34" charset="0"/>
                <a:cs typeface="Verdana" panose="020B0604030504040204" pitchFamily="34" charset="0"/>
              </a:rPr>
              <a:t>Perkins and Salomon (1988) contend that these methods can do much to foster transfer in the instructional setting when used persistently and systematically.</a:t>
            </a:r>
          </a:p>
        </p:txBody>
      </p:sp>
    </p:spTree>
    <p:extLst>
      <p:ext uri="{BB962C8B-B14F-4D97-AF65-F5344CB8AC3E}">
        <p14:creationId xmlns:p14="http://schemas.microsoft.com/office/powerpoint/2010/main" val="4851426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77240" y="939582"/>
            <a:ext cx="10972800" cy="3539430"/>
          </a:xfrm>
          <a:prstGeom prst="rect">
            <a:avLst/>
          </a:prstGeom>
        </p:spPr>
        <p:txBody>
          <a:bodyPr wrap="square">
            <a:spAutoFit/>
          </a:bodyPr>
          <a:lstStyle/>
          <a:p>
            <a:r>
              <a:rPr lang="en-GB" sz="2800" b="1" dirty="0">
                <a:latin typeface="Verdana" panose="020B0604030504040204" pitchFamily="34" charset="0"/>
                <a:ea typeface="Verdana" panose="020B0604030504040204" pitchFamily="34" charset="0"/>
                <a:cs typeface="Verdana" panose="020B0604030504040204" pitchFamily="34" charset="0"/>
              </a:rPr>
              <a:t>Is Interdisciplinary Integration Desirable ?</a:t>
            </a:r>
          </a:p>
          <a:p>
            <a:endParaRPr lang="en-GB" sz="2800" dirty="0">
              <a:latin typeface="Verdana" panose="020B0604030504040204" pitchFamily="34" charset="0"/>
              <a:ea typeface="Verdana" panose="020B0604030504040204" pitchFamily="34" charset="0"/>
              <a:cs typeface="Verdana" panose="020B0604030504040204" pitchFamily="34" charset="0"/>
            </a:endParaRPr>
          </a:p>
          <a:p>
            <a:r>
              <a:rPr lang="en-GB" sz="2800" dirty="0">
                <a:latin typeface="Verdana" panose="020B0604030504040204" pitchFamily="34" charset="0"/>
                <a:ea typeface="Verdana" panose="020B0604030504040204" pitchFamily="34" charset="0"/>
                <a:cs typeface="Verdana" panose="020B0604030504040204" pitchFamily="34" charset="0"/>
              </a:rPr>
              <a:t>There are those who question whether it is, in fact, advisable to engage in interdisciplinary integration in our schools. From a Jewish perspective, we find a hesitancy, even among those who advocate the concept of Torah </a:t>
            </a:r>
            <a:r>
              <a:rPr lang="en-GB" sz="2800" dirty="0" err="1">
                <a:latin typeface="Verdana" panose="020B0604030504040204" pitchFamily="34" charset="0"/>
                <a:ea typeface="Verdana" panose="020B0604030504040204" pitchFamily="34" charset="0"/>
                <a:cs typeface="Verdana" panose="020B0604030504040204" pitchFamily="34" charset="0"/>
              </a:rPr>
              <a:t>Umada</a:t>
            </a:r>
            <a:r>
              <a:rPr lang="en-GB" sz="2800" dirty="0">
                <a:latin typeface="Verdana" panose="020B0604030504040204" pitchFamily="34" charset="0"/>
                <a:ea typeface="Verdana" panose="020B0604030504040204" pitchFamily="34" charset="0"/>
                <a:cs typeface="Verdana" panose="020B0604030504040204" pitchFamily="34" charset="0"/>
              </a:rPr>
              <a:t>, the integration of Torah and general studies.</a:t>
            </a:r>
          </a:p>
          <a:p>
            <a:endParaRPr lang="en-GB" sz="28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614762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1520" y="671959"/>
            <a:ext cx="9829800" cy="5262979"/>
          </a:xfrm>
          <a:prstGeom prst="rect">
            <a:avLst/>
          </a:prstGeom>
        </p:spPr>
        <p:txBody>
          <a:bodyPr wrap="square">
            <a:spAutoFit/>
          </a:bodyPr>
          <a:lstStyle/>
          <a:p>
            <a:r>
              <a:rPr lang="en-GB" sz="2800" dirty="0">
                <a:latin typeface="Verdana" panose="020B0604030504040204" pitchFamily="34" charset="0"/>
                <a:ea typeface="Verdana" panose="020B0604030504040204" pitchFamily="34" charset="0"/>
                <a:cs typeface="Verdana" panose="020B0604030504040204" pitchFamily="34" charset="0"/>
              </a:rPr>
              <a:t>In his address to alumni of Yeshiva University on the school's fiftieth anniversary, </a:t>
            </a:r>
            <a:r>
              <a:rPr lang="en-GB" sz="2800" dirty="0" err="1">
                <a:latin typeface="Verdana" panose="020B0604030504040204" pitchFamily="34" charset="0"/>
                <a:ea typeface="Verdana" panose="020B0604030504040204" pitchFamily="34" charset="0"/>
                <a:cs typeface="Verdana" panose="020B0604030504040204" pitchFamily="34" charset="0"/>
              </a:rPr>
              <a:t>Dr.</a:t>
            </a:r>
            <a:r>
              <a:rPr lang="en-GB" sz="2800" dirty="0">
                <a:latin typeface="Verdana" panose="020B0604030504040204" pitchFamily="34" charset="0"/>
                <a:ea typeface="Verdana" panose="020B0604030504040204" pitchFamily="34" charset="0"/>
                <a:cs typeface="Verdana" panose="020B0604030504040204" pitchFamily="34" charset="0"/>
              </a:rPr>
              <a:t> Norman </a:t>
            </a:r>
            <a:r>
              <a:rPr lang="en-GB" sz="2800" dirty="0" err="1">
                <a:latin typeface="Verdana" panose="020B0604030504040204" pitchFamily="34" charset="0"/>
                <a:ea typeface="Verdana" panose="020B0604030504040204" pitchFamily="34" charset="0"/>
                <a:cs typeface="Verdana" panose="020B0604030504040204" pitchFamily="34" charset="0"/>
              </a:rPr>
              <a:t>Lamm</a:t>
            </a:r>
            <a:r>
              <a:rPr lang="en-GB" sz="2800" dirty="0">
                <a:latin typeface="Verdana" panose="020B0604030504040204" pitchFamily="34" charset="0"/>
                <a:ea typeface="Verdana" panose="020B0604030504040204" pitchFamily="34" charset="0"/>
                <a:cs typeface="Verdana" panose="020B0604030504040204" pitchFamily="34" charset="0"/>
              </a:rPr>
              <a:t>, president of the university, quoted his predecessor, </a:t>
            </a:r>
            <a:r>
              <a:rPr lang="en-GB" sz="2800" dirty="0" err="1">
                <a:latin typeface="Verdana" panose="020B0604030504040204" pitchFamily="34" charset="0"/>
                <a:ea typeface="Verdana" panose="020B0604030504040204" pitchFamily="34" charset="0"/>
                <a:cs typeface="Verdana" panose="020B0604030504040204" pitchFamily="34" charset="0"/>
              </a:rPr>
              <a:t>Dr.</a:t>
            </a:r>
            <a:r>
              <a:rPr lang="en-GB" sz="2800" dirty="0">
                <a:latin typeface="Verdana" panose="020B0604030504040204" pitchFamily="34" charset="0"/>
                <a:ea typeface="Verdana" panose="020B0604030504040204" pitchFamily="34" charset="0"/>
                <a:cs typeface="Verdana" panose="020B0604030504040204" pitchFamily="34" charset="0"/>
              </a:rPr>
              <a:t> Samuel Belkin: </a:t>
            </a:r>
          </a:p>
          <a:p>
            <a:endParaRPr lang="en-GB" sz="2800" dirty="0">
              <a:latin typeface="Verdana" panose="020B0604030504040204" pitchFamily="34" charset="0"/>
              <a:ea typeface="Verdana" panose="020B0604030504040204" pitchFamily="34" charset="0"/>
              <a:cs typeface="Verdana" panose="020B0604030504040204" pitchFamily="34" charset="0"/>
            </a:endParaRPr>
          </a:p>
          <a:p>
            <a:r>
              <a:rPr lang="en-GB" sz="2800" dirty="0">
                <a:latin typeface="Verdana" panose="020B0604030504040204" pitchFamily="34" charset="0"/>
                <a:ea typeface="Verdana" panose="020B0604030504040204" pitchFamily="34" charset="0"/>
                <a:cs typeface="Verdana" panose="020B0604030504040204" pitchFamily="34" charset="0"/>
              </a:rPr>
              <a:t>“Our job is to give the students the material; their job is to let the materials interact within their minds.”</a:t>
            </a:r>
          </a:p>
          <a:p>
            <a:endParaRPr lang="en-GB" sz="2800" dirty="0">
              <a:latin typeface="Verdana" panose="020B0604030504040204" pitchFamily="34" charset="0"/>
              <a:ea typeface="Verdana" panose="020B0604030504040204" pitchFamily="34" charset="0"/>
              <a:cs typeface="Verdana" panose="020B0604030504040204" pitchFamily="34" charset="0"/>
            </a:endParaRPr>
          </a:p>
          <a:p>
            <a:r>
              <a:rPr lang="en-GB" sz="2800" dirty="0">
                <a:latin typeface="Verdana" panose="020B0604030504040204" pitchFamily="34" charset="0"/>
                <a:ea typeface="Verdana" panose="020B0604030504040204" pitchFamily="34" charset="0"/>
                <a:cs typeface="Verdana" panose="020B0604030504040204" pitchFamily="34" charset="0"/>
              </a:rPr>
              <a:t>Apparently, the bastion of the Torah </a:t>
            </a:r>
            <a:r>
              <a:rPr lang="en-GB" sz="2800" dirty="0" err="1">
                <a:latin typeface="Verdana" panose="020B0604030504040204" pitchFamily="34" charset="0"/>
                <a:ea typeface="Verdana" panose="020B0604030504040204" pitchFamily="34" charset="0"/>
                <a:cs typeface="Verdana" panose="020B0604030504040204" pitchFamily="34" charset="0"/>
              </a:rPr>
              <a:t>Umada</a:t>
            </a:r>
            <a:r>
              <a:rPr lang="en-GB" sz="2800" dirty="0">
                <a:latin typeface="Verdana" panose="020B0604030504040204" pitchFamily="34" charset="0"/>
                <a:ea typeface="Verdana" panose="020B0604030504040204" pitchFamily="34" charset="0"/>
                <a:cs typeface="Verdana" panose="020B0604030504040204" pitchFamily="34" charset="0"/>
              </a:rPr>
              <a:t> philosophy advocates a student-based integration facilitated by the presentation of parallel tracks without mediation.</a:t>
            </a:r>
          </a:p>
        </p:txBody>
      </p:sp>
    </p:spTree>
    <p:extLst>
      <p:ext uri="{BB962C8B-B14F-4D97-AF65-F5344CB8AC3E}">
        <p14:creationId xmlns:p14="http://schemas.microsoft.com/office/powerpoint/2010/main" val="16701578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8640" y="599539"/>
            <a:ext cx="8846820" cy="4832092"/>
          </a:xfrm>
          <a:prstGeom prst="rect">
            <a:avLst/>
          </a:prstGeom>
        </p:spPr>
        <p:txBody>
          <a:bodyPr wrap="square">
            <a:spAutoFit/>
          </a:bodyPr>
          <a:lstStyle/>
          <a:p>
            <a:r>
              <a:rPr lang="en-GB" sz="2800" dirty="0"/>
              <a:t>Interestingly, Howard Gardner has also expressed reservations about interdisciplinary instruction (Gardner, 1999):</a:t>
            </a:r>
          </a:p>
          <a:p>
            <a:endParaRPr lang="en-GB" sz="2800" dirty="0"/>
          </a:p>
          <a:p>
            <a:r>
              <a:rPr lang="en-GB" sz="2800" dirty="0"/>
              <a:t>To use the word interdisciplinary, one must show that particular disciplines have been mastered and appropriately joined.</a:t>
            </a:r>
          </a:p>
          <a:p>
            <a:endParaRPr lang="en-GB" sz="2800" dirty="0"/>
          </a:p>
          <a:p>
            <a:r>
              <a:rPr lang="en-GB" sz="2800" dirty="0"/>
              <a:t>Such interdisciplinary synthesis is simply not feasible for most youngsters during the middle years of childhood, or for most of their teachers.</a:t>
            </a:r>
          </a:p>
        </p:txBody>
      </p:sp>
    </p:spTree>
    <p:extLst>
      <p:ext uri="{BB962C8B-B14F-4D97-AF65-F5344CB8AC3E}">
        <p14:creationId xmlns:p14="http://schemas.microsoft.com/office/powerpoint/2010/main" val="20799620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5780" y="873859"/>
            <a:ext cx="9601200" cy="3108543"/>
          </a:xfrm>
          <a:prstGeom prst="rect">
            <a:avLst/>
          </a:prstGeom>
        </p:spPr>
        <p:txBody>
          <a:bodyPr wrap="square">
            <a:spAutoFit/>
          </a:bodyPr>
          <a:lstStyle/>
          <a:p>
            <a:r>
              <a:rPr lang="en-GB" sz="2800" dirty="0">
                <a:solidFill>
                  <a:srgbClr val="222222"/>
                </a:solidFill>
                <a:latin typeface="Verdana" panose="020B0604030504040204" pitchFamily="34" charset="0"/>
              </a:rPr>
              <a:t>While Gardner does not negate that “interdisciplinary” curricula may have some other value, he does assert that, at least prior to high school, they do not promote interdisciplinary thinking, and may in fact ultimately hamper such thinking by weakening mastery of specific disciplines.</a:t>
            </a:r>
          </a:p>
        </p:txBody>
      </p:sp>
    </p:spTree>
    <p:extLst>
      <p:ext uri="{BB962C8B-B14F-4D97-AF65-F5344CB8AC3E}">
        <p14:creationId xmlns:p14="http://schemas.microsoft.com/office/powerpoint/2010/main" val="17468136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8700" y="1016199"/>
            <a:ext cx="8663940" cy="3600986"/>
          </a:xfrm>
          <a:prstGeom prst="rect">
            <a:avLst/>
          </a:prstGeom>
        </p:spPr>
        <p:txBody>
          <a:bodyPr wrap="square">
            <a:spAutoFit/>
          </a:bodyPr>
          <a:lstStyle/>
          <a:p>
            <a:r>
              <a:rPr lang="en-GB" sz="4000" dirty="0">
                <a:solidFill>
                  <a:srgbClr val="222222"/>
                </a:solidFill>
                <a:latin typeface="Verdana" panose="020B0604030504040204" pitchFamily="34" charset="0"/>
              </a:rPr>
              <a:t>Gardner states a further reservation regarding the inability of many teachers to actually facilitate interdisciplinary study.</a:t>
            </a:r>
          </a:p>
          <a:p>
            <a:endParaRPr lang="en-GB" sz="2800" dirty="0">
              <a:solidFill>
                <a:srgbClr val="222222"/>
              </a:solidFill>
              <a:latin typeface="Verdana" panose="020B0604030504040204" pitchFamily="34" charset="0"/>
            </a:endParaRPr>
          </a:p>
        </p:txBody>
      </p:sp>
    </p:spTree>
    <p:extLst>
      <p:ext uri="{BB962C8B-B14F-4D97-AF65-F5344CB8AC3E}">
        <p14:creationId xmlns:p14="http://schemas.microsoft.com/office/powerpoint/2010/main" val="34648184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7260" y="355938"/>
            <a:ext cx="8458200" cy="3970318"/>
          </a:xfrm>
          <a:prstGeom prst="rect">
            <a:avLst/>
          </a:prstGeom>
        </p:spPr>
        <p:txBody>
          <a:bodyPr wrap="square">
            <a:spAutoFit/>
          </a:bodyPr>
          <a:lstStyle/>
          <a:p>
            <a:r>
              <a:rPr lang="en-GB" sz="2800" dirty="0">
                <a:solidFill>
                  <a:srgbClr val="222222"/>
                </a:solidFill>
                <a:latin typeface="Verdana" panose="020B0604030504040204" pitchFamily="34" charset="0"/>
              </a:rPr>
              <a:t>Yet, </a:t>
            </a:r>
            <a:r>
              <a:rPr lang="en-GB" sz="2800" dirty="0" err="1">
                <a:solidFill>
                  <a:srgbClr val="222222"/>
                </a:solidFill>
                <a:latin typeface="Verdana" panose="020B0604030504040204" pitchFamily="34" charset="0"/>
              </a:rPr>
              <a:t>Bieler</a:t>
            </a:r>
            <a:r>
              <a:rPr lang="en-GB" sz="2800" dirty="0">
                <a:solidFill>
                  <a:srgbClr val="222222"/>
                </a:solidFill>
                <a:latin typeface="Verdana" panose="020B0604030504040204" pitchFamily="34" charset="0"/>
              </a:rPr>
              <a:t> suggests that integrating Jewish and general studies may have another important goal. He quotes </a:t>
            </a:r>
            <a:r>
              <a:rPr lang="en-GB" sz="2800" dirty="0" err="1">
                <a:solidFill>
                  <a:srgbClr val="222222"/>
                </a:solidFill>
                <a:latin typeface="Verdana" panose="020B0604030504040204" pitchFamily="34" charset="0"/>
              </a:rPr>
              <a:t>Heilman's</a:t>
            </a:r>
            <a:r>
              <a:rPr lang="en-GB" sz="2800" dirty="0">
                <a:solidFill>
                  <a:srgbClr val="222222"/>
                </a:solidFill>
                <a:latin typeface="Verdana" panose="020B0604030504040204" pitchFamily="34" charset="0"/>
              </a:rPr>
              <a:t> assertion that</a:t>
            </a:r>
          </a:p>
          <a:p>
            <a:endParaRPr lang="en-GB" sz="2800" b="1" dirty="0">
              <a:solidFill>
                <a:srgbClr val="222222"/>
              </a:solidFill>
              <a:latin typeface="Verdana" panose="020B0604030504040204" pitchFamily="34" charset="0"/>
            </a:endParaRPr>
          </a:p>
          <a:p>
            <a:r>
              <a:rPr lang="en-GB" sz="2800" b="1" dirty="0">
                <a:solidFill>
                  <a:srgbClr val="222222"/>
                </a:solidFill>
                <a:latin typeface="Verdana" panose="020B0604030504040204" pitchFamily="34" charset="0"/>
              </a:rPr>
              <a:t>compartmentalization often entails not only separation, but also devaluation of at least one of the elements being kept apart from the other </a:t>
            </a:r>
            <a:r>
              <a:rPr lang="en-GB" sz="2800" dirty="0">
                <a:solidFill>
                  <a:srgbClr val="222222"/>
                </a:solidFill>
                <a:latin typeface="Verdana" panose="020B0604030504040204" pitchFamily="34" charset="0"/>
              </a:rPr>
              <a:t>(</a:t>
            </a:r>
            <a:r>
              <a:rPr lang="en-GB" sz="2800" dirty="0" err="1">
                <a:solidFill>
                  <a:srgbClr val="222222"/>
                </a:solidFill>
                <a:latin typeface="Verdana" panose="020B0604030504040204" pitchFamily="34" charset="0"/>
              </a:rPr>
              <a:t>Heilman</a:t>
            </a:r>
            <a:r>
              <a:rPr lang="en-GB" sz="2800" dirty="0">
                <a:solidFill>
                  <a:srgbClr val="222222"/>
                </a:solidFill>
                <a:latin typeface="Verdana" panose="020B0604030504040204" pitchFamily="34" charset="0"/>
              </a:rPr>
              <a:t>, 1978).</a:t>
            </a:r>
            <a:endParaRPr lang="en-GB" sz="2800" dirty="0"/>
          </a:p>
        </p:txBody>
      </p:sp>
      <p:sp>
        <p:nvSpPr>
          <p:cNvPr id="3" name="Rectangle 2"/>
          <p:cNvSpPr/>
          <p:nvPr/>
        </p:nvSpPr>
        <p:spPr>
          <a:xfrm>
            <a:off x="937260" y="4681835"/>
            <a:ext cx="9029700" cy="1815882"/>
          </a:xfrm>
          <a:prstGeom prst="rect">
            <a:avLst/>
          </a:prstGeom>
        </p:spPr>
        <p:txBody>
          <a:bodyPr wrap="square">
            <a:spAutoFit/>
          </a:bodyPr>
          <a:lstStyle/>
          <a:p>
            <a:r>
              <a:rPr lang="en-GB" sz="2800" dirty="0">
                <a:solidFill>
                  <a:srgbClr val="222222"/>
                </a:solidFill>
                <a:latin typeface="Verdana" panose="020B0604030504040204" pitchFamily="34" charset="0"/>
              </a:rPr>
              <a:t>…schools that wish to foster integrated world views must seek ways of overcoming compartmentalization within the given limitations.</a:t>
            </a:r>
            <a:endParaRPr lang="en-GB" sz="2800" dirty="0"/>
          </a:p>
        </p:txBody>
      </p:sp>
    </p:spTree>
    <p:extLst>
      <p:ext uri="{BB962C8B-B14F-4D97-AF65-F5344CB8AC3E}">
        <p14:creationId xmlns:p14="http://schemas.microsoft.com/office/powerpoint/2010/main" val="39256780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94460" y="697498"/>
            <a:ext cx="7566660" cy="4401205"/>
          </a:xfrm>
          <a:prstGeom prst="rect">
            <a:avLst/>
          </a:prstGeom>
        </p:spPr>
        <p:txBody>
          <a:bodyPr wrap="square">
            <a:spAutoFit/>
          </a:bodyPr>
          <a:lstStyle/>
          <a:p>
            <a:r>
              <a:rPr lang="en-GB" sz="2800" b="1" dirty="0"/>
              <a:t>Impediments to Integration</a:t>
            </a:r>
          </a:p>
          <a:p>
            <a:endParaRPr lang="en-GB" sz="2800" dirty="0"/>
          </a:p>
          <a:p>
            <a:r>
              <a:rPr lang="en-GB" sz="2800" dirty="0"/>
              <a:t>It stands to reason that schools wishing to effect integration must be sensitive to the educational issues discussed above, as well as the obstacles to successful implementation. </a:t>
            </a:r>
          </a:p>
          <a:p>
            <a:endParaRPr lang="en-GB" sz="2800" dirty="0"/>
          </a:p>
          <a:p>
            <a:r>
              <a:rPr lang="en-GB" sz="2800" dirty="0"/>
              <a:t>The following are potential impediments to interdisciplinary integration that must be considered:</a:t>
            </a:r>
          </a:p>
        </p:txBody>
      </p:sp>
    </p:spTree>
    <p:extLst>
      <p:ext uri="{BB962C8B-B14F-4D97-AF65-F5344CB8AC3E}">
        <p14:creationId xmlns:p14="http://schemas.microsoft.com/office/powerpoint/2010/main" val="39041275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4360" y="419160"/>
            <a:ext cx="10561320" cy="5693866"/>
          </a:xfrm>
          <a:prstGeom prst="rect">
            <a:avLst/>
          </a:prstGeom>
        </p:spPr>
        <p:txBody>
          <a:bodyPr wrap="square">
            <a:spAutoFit/>
          </a:bodyPr>
          <a:lstStyle/>
          <a:p>
            <a:pPr marL="514350" indent="-514350">
              <a:buAutoNum type="arabicParenR"/>
            </a:pPr>
            <a:r>
              <a:rPr lang="en-GB" sz="2800" dirty="0">
                <a:solidFill>
                  <a:srgbClr val="222222"/>
                </a:solidFill>
                <a:latin typeface="Verdana" panose="020B0604030504040204" pitchFamily="34" charset="0"/>
              </a:rPr>
              <a:t>Teachers - As indicated by Gardner, not all teachers are capable of true interdisciplinary integration. If that is so in general studies, then it poses an even greater challenge in the integration of Jewish and general studies.</a:t>
            </a:r>
          </a:p>
          <a:p>
            <a:pPr marL="514350" indent="-514350">
              <a:buAutoNum type="arabicParenR"/>
            </a:pPr>
            <a:endParaRPr lang="en-GB" sz="2800" dirty="0">
              <a:solidFill>
                <a:srgbClr val="222222"/>
              </a:solidFill>
              <a:latin typeface="Verdana" panose="020B0604030504040204" pitchFamily="34" charset="0"/>
            </a:endParaRPr>
          </a:p>
          <a:p>
            <a:pPr lvl="1"/>
            <a:r>
              <a:rPr lang="en-GB" sz="2800" dirty="0">
                <a:solidFill>
                  <a:srgbClr val="222222"/>
                </a:solidFill>
                <a:latin typeface="Verdana" panose="020B0604030504040204" pitchFamily="34" charset="0"/>
              </a:rPr>
              <a:t>Many instructors in the Jewish studies department do not possess expertise, or even a high level of familiarity, in areas of general studies.</a:t>
            </a:r>
          </a:p>
          <a:p>
            <a:pPr lvl="1"/>
            <a:endParaRPr lang="en-GB" sz="2800" dirty="0">
              <a:solidFill>
                <a:srgbClr val="222222"/>
              </a:solidFill>
              <a:latin typeface="Verdana" panose="020B0604030504040204" pitchFamily="34" charset="0"/>
            </a:endParaRPr>
          </a:p>
          <a:p>
            <a:pPr lvl="1"/>
            <a:r>
              <a:rPr lang="en-GB" sz="2800" dirty="0">
                <a:solidFill>
                  <a:srgbClr val="222222"/>
                </a:solidFill>
                <a:latin typeface="Verdana" panose="020B0604030504040204" pitchFamily="34" charset="0"/>
              </a:rPr>
              <a:t>Conversely, general studies teachers, some of whom are not Jewish, are often not versed in the Jewish studies content and methodology.</a:t>
            </a:r>
            <a:endParaRPr lang="en-GB" sz="2800" dirty="0"/>
          </a:p>
        </p:txBody>
      </p:sp>
    </p:spTree>
    <p:extLst>
      <p:ext uri="{BB962C8B-B14F-4D97-AF65-F5344CB8AC3E}">
        <p14:creationId xmlns:p14="http://schemas.microsoft.com/office/powerpoint/2010/main" val="35959121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7740" y="764739"/>
            <a:ext cx="8793480" cy="4832092"/>
          </a:xfrm>
          <a:prstGeom prst="rect">
            <a:avLst/>
          </a:prstGeom>
        </p:spPr>
        <p:txBody>
          <a:bodyPr wrap="square">
            <a:spAutoFit/>
          </a:bodyPr>
          <a:lstStyle/>
          <a:p>
            <a:r>
              <a:rPr lang="en-GB" sz="2800" dirty="0">
                <a:solidFill>
                  <a:srgbClr val="222222"/>
                </a:solidFill>
                <a:latin typeface="Verdana" panose="020B0604030504040204" pitchFamily="34" charset="0"/>
              </a:rPr>
              <a:t>2) Coordination - The lack of teachers within the day schools who have interdisciplinary scope would require a team teaching approach for interdisciplinary instruction.</a:t>
            </a:r>
          </a:p>
          <a:p>
            <a:endParaRPr lang="en-GB" sz="2800" dirty="0">
              <a:solidFill>
                <a:srgbClr val="222222"/>
              </a:solidFill>
              <a:latin typeface="Verdana" panose="020B0604030504040204" pitchFamily="34" charset="0"/>
            </a:endParaRPr>
          </a:p>
          <a:p>
            <a:r>
              <a:rPr lang="en-GB" sz="2800" dirty="0">
                <a:solidFill>
                  <a:srgbClr val="222222"/>
                </a:solidFill>
                <a:latin typeface="Verdana" panose="020B0604030504040204" pitchFamily="34" charset="0"/>
              </a:rPr>
              <a:t>The success of such an effort would depend upon the motivation and commitment of participating teachers, as well as the availability of adequate planning time to allow for the development of meaningful integrated instruction.</a:t>
            </a:r>
            <a:endParaRPr lang="en-GB" sz="2800" dirty="0"/>
          </a:p>
        </p:txBody>
      </p:sp>
    </p:spTree>
    <p:extLst>
      <p:ext uri="{BB962C8B-B14F-4D97-AF65-F5344CB8AC3E}">
        <p14:creationId xmlns:p14="http://schemas.microsoft.com/office/powerpoint/2010/main" val="14422308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6340" y="1108978"/>
            <a:ext cx="8702040" cy="3970318"/>
          </a:xfrm>
          <a:prstGeom prst="rect">
            <a:avLst/>
          </a:prstGeom>
        </p:spPr>
        <p:txBody>
          <a:bodyPr wrap="square">
            <a:spAutoFit/>
          </a:bodyPr>
          <a:lstStyle/>
          <a:p>
            <a:r>
              <a:rPr lang="en-GB" sz="2800" dirty="0">
                <a:solidFill>
                  <a:srgbClr val="222222"/>
                </a:solidFill>
                <a:latin typeface="Verdana" panose="020B0604030504040204" pitchFamily="34" charset="0"/>
              </a:rPr>
              <a:t>3) Complexity - As </a:t>
            </a:r>
            <a:r>
              <a:rPr lang="en-GB" sz="2800" dirty="0" err="1">
                <a:solidFill>
                  <a:srgbClr val="222222"/>
                </a:solidFill>
                <a:latin typeface="Verdana" panose="020B0604030504040204" pitchFamily="34" charset="0"/>
              </a:rPr>
              <a:t>Bieler</a:t>
            </a:r>
            <a:r>
              <a:rPr lang="en-GB" sz="2800" dirty="0">
                <a:solidFill>
                  <a:srgbClr val="222222"/>
                </a:solidFill>
                <a:latin typeface="Verdana" panose="020B0604030504040204" pitchFamily="34" charset="0"/>
              </a:rPr>
              <a:t> (1986) has pointed out, the complex integration constructs that have been developed by philosophers such as </a:t>
            </a:r>
            <a:r>
              <a:rPr lang="en-GB" sz="2800" dirty="0" err="1">
                <a:solidFill>
                  <a:srgbClr val="222222"/>
                </a:solidFill>
                <a:latin typeface="Verdana" panose="020B0604030504040204" pitchFamily="34" charset="0"/>
              </a:rPr>
              <a:t>Harav</a:t>
            </a:r>
            <a:r>
              <a:rPr lang="en-GB" sz="2800" dirty="0">
                <a:solidFill>
                  <a:srgbClr val="222222"/>
                </a:solidFill>
                <a:latin typeface="Verdana" panose="020B0604030504040204" pitchFamily="34" charset="0"/>
              </a:rPr>
              <a:t> Yosef </a:t>
            </a:r>
            <a:r>
              <a:rPr lang="en-GB" sz="2800" dirty="0" err="1">
                <a:solidFill>
                  <a:srgbClr val="222222"/>
                </a:solidFill>
                <a:latin typeface="Verdana" panose="020B0604030504040204" pitchFamily="34" charset="0"/>
              </a:rPr>
              <a:t>Dov</a:t>
            </a:r>
            <a:r>
              <a:rPr lang="en-GB" sz="2800" dirty="0">
                <a:solidFill>
                  <a:srgbClr val="222222"/>
                </a:solidFill>
                <a:latin typeface="Verdana" panose="020B0604030504040204" pitchFamily="34" charset="0"/>
              </a:rPr>
              <a:t> </a:t>
            </a:r>
            <a:r>
              <a:rPr lang="en-GB" sz="2800" dirty="0" err="1">
                <a:solidFill>
                  <a:srgbClr val="222222"/>
                </a:solidFill>
                <a:latin typeface="Verdana" panose="020B0604030504040204" pitchFamily="34" charset="0"/>
              </a:rPr>
              <a:t>Soloveitchik</a:t>
            </a:r>
            <a:r>
              <a:rPr lang="en-GB" sz="2800" dirty="0">
                <a:solidFill>
                  <a:srgbClr val="222222"/>
                </a:solidFill>
                <a:latin typeface="Verdana" panose="020B0604030504040204" pitchFamily="34" charset="0"/>
              </a:rPr>
              <a:t> and </a:t>
            </a:r>
            <a:r>
              <a:rPr lang="en-GB" sz="2800" dirty="0" err="1">
                <a:solidFill>
                  <a:srgbClr val="222222"/>
                </a:solidFill>
                <a:latin typeface="Verdana" panose="020B0604030504040204" pitchFamily="34" charset="0"/>
              </a:rPr>
              <a:t>Harav</a:t>
            </a:r>
            <a:r>
              <a:rPr lang="en-GB" sz="2800" dirty="0">
                <a:solidFill>
                  <a:srgbClr val="222222"/>
                </a:solidFill>
                <a:latin typeface="Verdana" panose="020B0604030504040204" pitchFamily="34" charset="0"/>
              </a:rPr>
              <a:t> </a:t>
            </a:r>
            <a:r>
              <a:rPr lang="en-GB" sz="2800" dirty="0" err="1">
                <a:solidFill>
                  <a:srgbClr val="222222"/>
                </a:solidFill>
                <a:latin typeface="Verdana" panose="020B0604030504040204" pitchFamily="34" charset="0"/>
              </a:rPr>
              <a:t>Aharon</a:t>
            </a:r>
            <a:r>
              <a:rPr lang="en-GB" sz="2800" dirty="0">
                <a:solidFill>
                  <a:srgbClr val="222222"/>
                </a:solidFill>
                <a:latin typeface="Verdana" panose="020B0604030504040204" pitchFamily="34" charset="0"/>
              </a:rPr>
              <a:t> Lichtenstein are difficult to translate into the curricula of Diaspora day schools because of both the complexity of the material and the inability of most students to function within such a system.</a:t>
            </a:r>
            <a:endParaRPr lang="en-GB" sz="2800" dirty="0"/>
          </a:p>
        </p:txBody>
      </p:sp>
    </p:spTree>
    <p:extLst>
      <p:ext uri="{BB962C8B-B14F-4D97-AF65-F5344CB8AC3E}">
        <p14:creationId xmlns:p14="http://schemas.microsoft.com/office/powerpoint/2010/main" val="28836002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259140"/>
            <a:ext cx="8595360" cy="6124754"/>
          </a:xfrm>
          <a:prstGeom prst="rect">
            <a:avLst/>
          </a:prstGeom>
        </p:spPr>
        <p:txBody>
          <a:bodyPr wrap="square">
            <a:spAutoFit/>
          </a:bodyPr>
          <a:lstStyle/>
          <a:p>
            <a:r>
              <a:rPr lang="en-GB" sz="2800" b="1" dirty="0"/>
              <a:t>Implementation</a:t>
            </a:r>
          </a:p>
          <a:p>
            <a:endParaRPr lang="en-GB" sz="2800" dirty="0"/>
          </a:p>
          <a:p>
            <a:r>
              <a:rPr lang="en-GB" sz="2800" dirty="0"/>
              <a:t>Heidi Hayes Jacobs (1991) indicates that the largest obstacle to curriculum integration is that people try to do too much. Successful implementation must take into account the various levels and phases of integration that might be possible in a school.</a:t>
            </a:r>
          </a:p>
          <a:p>
            <a:endParaRPr lang="en-GB" sz="2800" dirty="0"/>
          </a:p>
          <a:p>
            <a:r>
              <a:rPr lang="en-GB" sz="2800" b="1" dirty="0"/>
              <a:t>It is important to keep in mind that curriculum integration is not a goal unto itself, but a means toward the creation of integrated thinkers.</a:t>
            </a:r>
          </a:p>
          <a:p>
            <a:endParaRPr lang="en-GB" sz="2800" dirty="0"/>
          </a:p>
          <a:p>
            <a:r>
              <a:rPr lang="en-GB" sz="2800" dirty="0"/>
              <a:t>The following are some recommendations that flow from the above analysis:</a:t>
            </a:r>
          </a:p>
        </p:txBody>
      </p:sp>
    </p:spTree>
    <p:extLst>
      <p:ext uri="{BB962C8B-B14F-4D97-AF65-F5344CB8AC3E}">
        <p14:creationId xmlns:p14="http://schemas.microsoft.com/office/powerpoint/2010/main" val="35285707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1520" y="606058"/>
            <a:ext cx="9646920" cy="5693866"/>
          </a:xfrm>
          <a:prstGeom prst="rect">
            <a:avLst/>
          </a:prstGeom>
        </p:spPr>
        <p:txBody>
          <a:bodyPr wrap="square">
            <a:spAutoFit/>
          </a:bodyPr>
          <a:lstStyle/>
          <a:p>
            <a:pPr marL="514350" indent="-514350">
              <a:buAutoNum type="arabicParenR"/>
            </a:pPr>
            <a:r>
              <a:rPr lang="en-GB" sz="2800" b="1" dirty="0">
                <a:solidFill>
                  <a:srgbClr val="222222"/>
                </a:solidFill>
                <a:latin typeface="Verdana" panose="020B0604030504040204" pitchFamily="34" charset="0"/>
              </a:rPr>
              <a:t>Integration does not have to be interdisciplinary.</a:t>
            </a:r>
          </a:p>
          <a:p>
            <a:pPr marL="514350" indent="-514350">
              <a:buAutoNum type="arabicParenR"/>
            </a:pPr>
            <a:endParaRPr lang="en-GB" sz="2800" b="1" dirty="0">
              <a:solidFill>
                <a:srgbClr val="222222"/>
              </a:solidFill>
              <a:latin typeface="Verdana" panose="020B0604030504040204" pitchFamily="34" charset="0"/>
            </a:endParaRPr>
          </a:p>
          <a:p>
            <a:pPr lvl="1"/>
            <a:r>
              <a:rPr lang="en-GB" sz="2800" b="1" dirty="0">
                <a:solidFill>
                  <a:srgbClr val="222222"/>
                </a:solidFill>
                <a:latin typeface="Verdana" panose="020B0604030504040204" pitchFamily="34" charset="0"/>
              </a:rPr>
              <a:t>The first step toward integration is to foster integrated thinking with each discipline. </a:t>
            </a:r>
          </a:p>
          <a:p>
            <a:pPr lvl="1"/>
            <a:endParaRPr lang="en-GB" sz="2800" dirty="0">
              <a:solidFill>
                <a:srgbClr val="222222"/>
              </a:solidFill>
              <a:latin typeface="Verdana" panose="020B0604030504040204" pitchFamily="34" charset="0"/>
            </a:endParaRPr>
          </a:p>
          <a:p>
            <a:pPr lvl="1"/>
            <a:r>
              <a:rPr lang="en-GB" sz="2800" dirty="0">
                <a:solidFill>
                  <a:srgbClr val="222222"/>
                </a:solidFill>
                <a:latin typeface="Verdana" panose="020B0604030504040204" pitchFamily="34" charset="0"/>
              </a:rPr>
              <a:t>Teachers of both Jewish and general studies must foster low road and high road transfer rather than simple learning within their instruction.</a:t>
            </a:r>
          </a:p>
          <a:p>
            <a:pPr lvl="1"/>
            <a:endParaRPr lang="en-GB" sz="2800" dirty="0">
              <a:solidFill>
                <a:srgbClr val="222222"/>
              </a:solidFill>
              <a:latin typeface="Verdana" panose="020B0604030504040204" pitchFamily="34" charset="0"/>
            </a:endParaRPr>
          </a:p>
          <a:p>
            <a:pPr lvl="1"/>
            <a:r>
              <a:rPr lang="en-GB" sz="2800" b="1" dirty="0">
                <a:solidFill>
                  <a:srgbClr val="222222"/>
                </a:solidFill>
                <a:latin typeface="Verdana" panose="020B0604030504040204" pitchFamily="34" charset="0"/>
              </a:rPr>
              <a:t>Such fostering represents a pedagogical skill that can be developed through proper in-service training.</a:t>
            </a:r>
            <a:endParaRPr lang="en-GB" sz="2800" b="1" dirty="0"/>
          </a:p>
        </p:txBody>
      </p:sp>
    </p:spTree>
    <p:extLst>
      <p:ext uri="{BB962C8B-B14F-4D97-AF65-F5344CB8AC3E}">
        <p14:creationId xmlns:p14="http://schemas.microsoft.com/office/powerpoint/2010/main" val="479476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7220" y="482382"/>
            <a:ext cx="9898380" cy="4832092"/>
          </a:xfrm>
          <a:prstGeom prst="rect">
            <a:avLst/>
          </a:prstGeom>
        </p:spPr>
        <p:txBody>
          <a:bodyPr wrap="square">
            <a:spAutoFit/>
          </a:bodyPr>
          <a:lstStyle/>
          <a:p>
            <a:r>
              <a:rPr lang="en-GB" sz="2800" dirty="0">
                <a:solidFill>
                  <a:srgbClr val="222222"/>
                </a:solidFill>
                <a:latin typeface="Verdana" panose="020B0604030504040204" pitchFamily="34" charset="0"/>
              </a:rPr>
              <a:t>2) Teachers who are capable of drawing on information from other disciplines should be encouraged to do so when appropriate, but not at the expense of the mastery of their own discipline.</a:t>
            </a:r>
          </a:p>
          <a:p>
            <a:endParaRPr lang="en-GB" sz="2800" dirty="0">
              <a:solidFill>
                <a:srgbClr val="222222"/>
              </a:solidFill>
              <a:latin typeface="Verdana" panose="020B0604030504040204" pitchFamily="34" charset="0"/>
            </a:endParaRPr>
          </a:p>
          <a:p>
            <a:r>
              <a:rPr lang="en-GB" sz="2800" dirty="0">
                <a:solidFill>
                  <a:srgbClr val="222222"/>
                </a:solidFill>
                <a:latin typeface="Verdana" panose="020B0604030504040204" pitchFamily="34" charset="0"/>
              </a:rPr>
              <a:t>For example, a teacher of Torah who is covering </a:t>
            </a:r>
            <a:r>
              <a:rPr lang="en-GB" sz="2800" dirty="0" err="1">
                <a:solidFill>
                  <a:srgbClr val="222222"/>
                </a:solidFill>
                <a:latin typeface="Verdana" panose="020B0604030504040204" pitchFamily="34" charset="0"/>
              </a:rPr>
              <a:t>Shemot</a:t>
            </a:r>
            <a:r>
              <a:rPr lang="en-GB" sz="2800" dirty="0">
                <a:solidFill>
                  <a:srgbClr val="222222"/>
                </a:solidFill>
                <a:latin typeface="Verdana" panose="020B0604030504040204" pitchFamily="34" charset="0"/>
              </a:rPr>
              <a:t> 1:10-22 might wish to have students </a:t>
            </a:r>
            <a:r>
              <a:rPr lang="en-GB" sz="2800" dirty="0" err="1">
                <a:solidFill>
                  <a:srgbClr val="222222"/>
                </a:solidFill>
                <a:latin typeface="Verdana" panose="020B0604030504040204" pitchFamily="34" charset="0"/>
              </a:rPr>
              <a:t>analyze</a:t>
            </a:r>
            <a:r>
              <a:rPr lang="en-GB" sz="2800" dirty="0">
                <a:solidFill>
                  <a:srgbClr val="222222"/>
                </a:solidFill>
                <a:latin typeface="Verdana" panose="020B0604030504040204" pitchFamily="34" charset="0"/>
              </a:rPr>
              <a:t> events in Nazi Germany in light of the different approaches of the commentators on this section and the different analyses of the Nazi program by historians.</a:t>
            </a:r>
          </a:p>
        </p:txBody>
      </p:sp>
    </p:spTree>
    <p:extLst>
      <p:ext uri="{BB962C8B-B14F-4D97-AF65-F5344CB8AC3E}">
        <p14:creationId xmlns:p14="http://schemas.microsoft.com/office/powerpoint/2010/main" val="10457978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2940" y="1203097"/>
            <a:ext cx="8892540" cy="4031873"/>
          </a:xfrm>
          <a:prstGeom prst="rect">
            <a:avLst/>
          </a:prstGeom>
        </p:spPr>
        <p:txBody>
          <a:bodyPr wrap="square">
            <a:spAutoFit/>
          </a:bodyPr>
          <a:lstStyle/>
          <a:p>
            <a:r>
              <a:rPr lang="en-GB" sz="3200" b="1" dirty="0">
                <a:solidFill>
                  <a:srgbClr val="222222"/>
                </a:solidFill>
                <a:latin typeface="Verdana" panose="020B0604030504040204" pitchFamily="34" charset="0"/>
              </a:rPr>
              <a:t>The goal of teaching Torah, however, must not necessarily be to seek their relevance to modern events, but rather to master textual analyses and study of the commentators.</a:t>
            </a:r>
          </a:p>
          <a:p>
            <a:endParaRPr lang="en-GB" sz="3200" dirty="0">
              <a:solidFill>
                <a:srgbClr val="222222"/>
              </a:solidFill>
              <a:latin typeface="Verdana" panose="020B0604030504040204" pitchFamily="34" charset="0"/>
            </a:endParaRPr>
          </a:p>
          <a:p>
            <a:r>
              <a:rPr lang="en-GB" sz="3200" dirty="0">
                <a:solidFill>
                  <a:srgbClr val="222222"/>
                </a:solidFill>
                <a:latin typeface="Verdana" panose="020B0604030504040204" pitchFamily="34" charset="0"/>
              </a:rPr>
              <a:t>Connections should be made only when they represent a high road transfer.</a:t>
            </a:r>
            <a:endParaRPr lang="en-GB" sz="3200" dirty="0"/>
          </a:p>
        </p:txBody>
      </p:sp>
    </p:spTree>
    <p:extLst>
      <p:ext uri="{BB962C8B-B14F-4D97-AF65-F5344CB8AC3E}">
        <p14:creationId xmlns:p14="http://schemas.microsoft.com/office/powerpoint/2010/main" val="1661402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25780" y="553641"/>
            <a:ext cx="9509760" cy="5693866"/>
          </a:xfrm>
          <a:prstGeom prst="rect">
            <a:avLst/>
          </a:prstGeom>
        </p:spPr>
        <p:txBody>
          <a:bodyPr wrap="square">
            <a:spAutoFit/>
          </a:bodyPr>
          <a:lstStyle/>
          <a:p>
            <a:r>
              <a:rPr lang="en-GB" sz="2800" dirty="0"/>
              <a:t>3) Interdisciplinary integration can be fostered, as well, without interdisciplinary instruction. Such integration involves the process defined by Fogarty as </a:t>
            </a:r>
            <a:r>
              <a:rPr lang="en-GB" sz="2800" b="1" dirty="0"/>
              <a:t>integration within and across learners</a:t>
            </a:r>
            <a:r>
              <a:rPr lang="en-GB" sz="2800" dirty="0"/>
              <a:t>. An example of this process would be a project that calls on the student to draw on a variety of disciplines in order to complete the work.</a:t>
            </a:r>
          </a:p>
          <a:p>
            <a:endParaRPr lang="en-GB" sz="2800" dirty="0"/>
          </a:p>
          <a:p>
            <a:r>
              <a:rPr lang="en-GB" sz="2800" dirty="0"/>
              <a:t>This approach is appropriate to Gardner's model in which </a:t>
            </a:r>
            <a:r>
              <a:rPr lang="en-GB" sz="2800" b="1" dirty="0"/>
              <a:t>mastery of disciplines is conducted in parallel and the student makes the connection between them</a:t>
            </a:r>
            <a:r>
              <a:rPr lang="en-GB" sz="2800" dirty="0"/>
              <a:t>.</a:t>
            </a:r>
          </a:p>
          <a:p>
            <a:endParaRPr lang="en-GB" sz="2800" dirty="0"/>
          </a:p>
          <a:p>
            <a:r>
              <a:rPr lang="en-GB" sz="2800" dirty="0"/>
              <a:t>…the process of integration is </a:t>
            </a:r>
            <a:r>
              <a:rPr lang="en-GB" sz="2800" b="1" dirty="0"/>
              <a:t>mediated by the teachers</a:t>
            </a:r>
            <a:r>
              <a:rPr lang="en-GB" sz="2800" dirty="0"/>
              <a:t>, although not through instruction per se.</a:t>
            </a:r>
          </a:p>
        </p:txBody>
      </p:sp>
    </p:spTree>
    <p:extLst>
      <p:ext uri="{BB962C8B-B14F-4D97-AF65-F5344CB8AC3E}">
        <p14:creationId xmlns:p14="http://schemas.microsoft.com/office/powerpoint/2010/main" val="32832485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40" y="606058"/>
            <a:ext cx="8252460" cy="4832092"/>
          </a:xfrm>
          <a:prstGeom prst="rect">
            <a:avLst/>
          </a:prstGeom>
        </p:spPr>
        <p:txBody>
          <a:bodyPr wrap="square">
            <a:spAutoFit/>
          </a:bodyPr>
          <a:lstStyle/>
          <a:p>
            <a:r>
              <a:rPr lang="en-GB" sz="2800" dirty="0">
                <a:solidFill>
                  <a:srgbClr val="222222"/>
                </a:solidFill>
                <a:latin typeface="Verdana" panose="020B0604030504040204" pitchFamily="34" charset="0"/>
              </a:rPr>
              <a:t>4) Meaningful interdisciplinary instruction can take place when motivated teachers are given enough planning time to successfully create integrated units.</a:t>
            </a:r>
          </a:p>
          <a:p>
            <a:endParaRPr lang="en-GB" sz="2800" dirty="0">
              <a:solidFill>
                <a:srgbClr val="222222"/>
              </a:solidFill>
              <a:latin typeface="Verdana" panose="020B0604030504040204" pitchFamily="34" charset="0"/>
            </a:endParaRPr>
          </a:p>
          <a:p>
            <a:r>
              <a:rPr lang="en-GB" sz="2800" dirty="0">
                <a:solidFill>
                  <a:srgbClr val="222222"/>
                </a:solidFill>
                <a:latin typeface="Verdana" panose="020B0604030504040204" pitchFamily="34" charset="0"/>
              </a:rPr>
              <a:t>A school can present its students with models of integrated thinking through periodic presentation of integrated units.</a:t>
            </a:r>
          </a:p>
          <a:p>
            <a:endParaRPr lang="en-GB" sz="2800" dirty="0">
              <a:solidFill>
                <a:srgbClr val="222222"/>
              </a:solidFill>
              <a:latin typeface="Verdana" panose="020B0604030504040204" pitchFamily="34" charset="0"/>
            </a:endParaRPr>
          </a:p>
          <a:p>
            <a:r>
              <a:rPr lang="en-GB" sz="2800" dirty="0">
                <a:solidFill>
                  <a:srgbClr val="222222"/>
                </a:solidFill>
                <a:latin typeface="Verdana" panose="020B0604030504040204" pitchFamily="34" charset="0"/>
              </a:rPr>
              <a:t>Such a model does not have to encompass all subjects or be used by all of the staff.</a:t>
            </a:r>
            <a:endParaRPr lang="en-GB" sz="2800" dirty="0"/>
          </a:p>
        </p:txBody>
      </p:sp>
    </p:spTree>
    <p:extLst>
      <p:ext uri="{BB962C8B-B14F-4D97-AF65-F5344CB8AC3E}">
        <p14:creationId xmlns:p14="http://schemas.microsoft.com/office/powerpoint/2010/main" val="37279101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500" y="673299"/>
            <a:ext cx="9166860" cy="4832092"/>
          </a:xfrm>
          <a:prstGeom prst="rect">
            <a:avLst/>
          </a:prstGeom>
        </p:spPr>
        <p:txBody>
          <a:bodyPr wrap="square">
            <a:spAutoFit/>
          </a:bodyPr>
          <a:lstStyle/>
          <a:p>
            <a:r>
              <a:rPr lang="en-GB" sz="2800" dirty="0">
                <a:solidFill>
                  <a:srgbClr val="222222"/>
                </a:solidFill>
                <a:latin typeface="Verdana" panose="020B0604030504040204" pitchFamily="34" charset="0"/>
              </a:rPr>
              <a:t>Jacobs (1991) proposes a phased action plan for implementing curriculum integration in a school. An important element of her plan involves the creation of a dynamic within the staff through cooperative "action research" activities.</a:t>
            </a:r>
          </a:p>
          <a:p>
            <a:endParaRPr lang="en-GB" sz="2800" dirty="0">
              <a:solidFill>
                <a:srgbClr val="222222"/>
              </a:solidFill>
              <a:latin typeface="Verdana" panose="020B0604030504040204" pitchFamily="34" charset="0"/>
            </a:endParaRPr>
          </a:p>
          <a:p>
            <a:r>
              <a:rPr lang="en-GB" sz="2800" b="1" dirty="0">
                <a:solidFill>
                  <a:srgbClr val="222222"/>
                </a:solidFill>
                <a:latin typeface="Verdana" panose="020B0604030504040204" pitchFamily="34" charset="0"/>
              </a:rPr>
              <a:t>By defining goals well and providing appropriate in-service and cooperative planning activities for faculty members, our schools can indeed succeed in the elusive goal of curriculum integration.</a:t>
            </a:r>
            <a:endParaRPr lang="en-GB" sz="2800" b="1" dirty="0"/>
          </a:p>
        </p:txBody>
      </p:sp>
    </p:spTree>
    <p:extLst>
      <p:ext uri="{BB962C8B-B14F-4D97-AF65-F5344CB8AC3E}">
        <p14:creationId xmlns:p14="http://schemas.microsoft.com/office/powerpoint/2010/main" val="17412381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84600" y="330538"/>
            <a:ext cx="6096000" cy="6001643"/>
          </a:xfrm>
          <a:prstGeom prst="rect">
            <a:avLst/>
          </a:prstGeom>
        </p:spPr>
        <p:txBody>
          <a:bodyPr>
            <a:spAutoFit/>
          </a:bodyPr>
          <a:lstStyle/>
          <a:p>
            <a:r>
              <a:rPr lang="en-GB" sz="3200" dirty="0">
                <a:solidFill>
                  <a:srgbClr val="000000"/>
                </a:solidFill>
                <a:latin typeface="Times New Roman" panose="02020603050405020304" pitchFamily="18" charset="0"/>
              </a:rPr>
              <a:t>Methodologies for Integration</a:t>
            </a:r>
          </a:p>
          <a:p>
            <a:r>
              <a:rPr lang="en-GB" sz="3200" dirty="0">
                <a:solidFill>
                  <a:srgbClr val="000000"/>
                </a:solidFill>
                <a:latin typeface="Times New Roman" panose="02020603050405020304" pitchFamily="18" charset="0"/>
              </a:rPr>
              <a:t>Integration can take many forms. In order to better understand the forms that integration may take, it is necessary to gain a solid foundation in the design of various integrated curriculum.</a:t>
            </a:r>
          </a:p>
          <a:p>
            <a:endParaRPr lang="en-GB" sz="3200" dirty="0">
              <a:solidFill>
                <a:srgbClr val="000000"/>
              </a:solidFill>
              <a:latin typeface="Times New Roman" panose="02020603050405020304" pitchFamily="18" charset="0"/>
            </a:endParaRPr>
          </a:p>
          <a:p>
            <a:r>
              <a:rPr lang="en-GB" sz="3200" dirty="0">
                <a:solidFill>
                  <a:srgbClr val="000000"/>
                </a:solidFill>
                <a:latin typeface="Times New Roman" panose="02020603050405020304" pitchFamily="18" charset="0"/>
              </a:rPr>
              <a:t>Fogarty (1991) describes three basic forms of integrating the curriculum. Contained within these three forms are ten methodologies.</a:t>
            </a:r>
            <a:endParaRPr lang="en-GB" sz="3200" b="0" i="0" dirty="0">
              <a:solidFill>
                <a:srgbClr val="000000"/>
              </a:solidFill>
              <a:effectLst/>
              <a:latin typeface="Times New Roman" panose="02020603050405020304" pitchFamily="18" charset="0"/>
            </a:endParaRPr>
          </a:p>
        </p:txBody>
      </p:sp>
      <p:sp>
        <p:nvSpPr>
          <p:cNvPr id="5" name="Rectangle 4"/>
          <p:cNvSpPr/>
          <p:nvPr/>
        </p:nvSpPr>
        <p:spPr>
          <a:xfrm rot="455438">
            <a:off x="719915" y="2231600"/>
            <a:ext cx="2268570" cy="954107"/>
          </a:xfrm>
          <a:prstGeom prst="rect">
            <a:avLst/>
          </a:prstGeom>
        </p:spPr>
        <p:txBody>
          <a:bodyPr wrap="none">
            <a:spAutoFit/>
          </a:bodyPr>
          <a:lstStyle/>
          <a:p>
            <a:pPr algn="ctr"/>
            <a:r>
              <a:rPr lang="en-GB" sz="2800" dirty="0">
                <a:solidFill>
                  <a:srgbClr val="000000"/>
                </a:solidFill>
                <a:latin typeface="Times New Roman" panose="02020603050405020304" pitchFamily="18" charset="0"/>
              </a:rPr>
              <a:t>Back to</a:t>
            </a:r>
          </a:p>
          <a:p>
            <a:pPr algn="ctr"/>
            <a:r>
              <a:rPr lang="en-GB" sz="2800" dirty="0">
                <a:solidFill>
                  <a:srgbClr val="000000"/>
                </a:solidFill>
                <a:latin typeface="Times New Roman" panose="02020603050405020304" pitchFamily="18" charset="0"/>
              </a:rPr>
              <a:t>Robin Fogarty</a:t>
            </a:r>
            <a:endParaRPr lang="en-GB" sz="2800" dirty="0"/>
          </a:p>
        </p:txBody>
      </p:sp>
      <p:pic>
        <p:nvPicPr>
          <p:cNvPr id="7" name="Picture 6"/>
          <p:cNvPicPr>
            <a:picLocks noChangeAspect="1"/>
          </p:cNvPicPr>
          <p:nvPr/>
        </p:nvPicPr>
        <p:blipFill>
          <a:blip r:embed="rId2"/>
          <a:stretch>
            <a:fillRect/>
          </a:stretch>
        </p:blipFill>
        <p:spPr>
          <a:xfrm>
            <a:off x="1116014" y="3331359"/>
            <a:ext cx="1476375" cy="2209800"/>
          </a:xfrm>
          <a:prstGeom prst="rect">
            <a:avLst/>
          </a:prstGeom>
        </p:spPr>
      </p:pic>
    </p:spTree>
    <p:extLst>
      <p:ext uri="{BB962C8B-B14F-4D97-AF65-F5344CB8AC3E}">
        <p14:creationId xmlns:p14="http://schemas.microsoft.com/office/powerpoint/2010/main" val="25471463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oregonstate.edu/instruction/ed555/zone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727" y="434300"/>
            <a:ext cx="1886585" cy="188658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305312" y="1010820"/>
            <a:ext cx="8530328" cy="4893647"/>
          </a:xfrm>
          <a:prstGeom prst="rect">
            <a:avLst/>
          </a:prstGeom>
        </p:spPr>
        <p:txBody>
          <a:bodyPr wrap="square">
            <a:spAutoFit/>
          </a:bodyPr>
          <a:lstStyle/>
          <a:p>
            <a:r>
              <a:rPr lang="en-GB" sz="2400" dirty="0">
                <a:solidFill>
                  <a:srgbClr val="000000"/>
                </a:solidFill>
                <a:latin typeface="Times New Roman" panose="02020603050405020304" pitchFamily="18" charset="0"/>
              </a:rPr>
              <a:t>The fragmented methodology is a traditional curriculum design which separates topics and courses into distinct disciplines.</a:t>
            </a:r>
          </a:p>
          <a:p>
            <a:endParaRPr lang="en-GB" sz="2400" dirty="0">
              <a:solidFill>
                <a:srgbClr val="000000"/>
              </a:solidFill>
              <a:latin typeface="Times New Roman" panose="02020603050405020304" pitchFamily="18" charset="0"/>
            </a:endParaRPr>
          </a:p>
          <a:p>
            <a:r>
              <a:rPr lang="en-GB" sz="2400" dirty="0">
                <a:solidFill>
                  <a:srgbClr val="000000"/>
                </a:solidFill>
                <a:latin typeface="Times New Roman" panose="02020603050405020304" pitchFamily="18" charset="0"/>
              </a:rPr>
              <a:t>In this model courses are separated into traditional areas of study: mathematics, science, humanities, social studies, art, technical arts, etc. Each area is defined as an independent course of study. At the middle, secondary and post-secondary levels these courses are generally taught by different teachers, in different locations or rooms, and students commonly move from classroom to classroom.</a:t>
            </a:r>
          </a:p>
          <a:p>
            <a:endParaRPr lang="en-GB" sz="2400" dirty="0">
              <a:solidFill>
                <a:srgbClr val="000000"/>
              </a:solidFill>
              <a:latin typeface="Times New Roman" panose="02020603050405020304" pitchFamily="18" charset="0"/>
            </a:endParaRPr>
          </a:p>
          <a:p>
            <a:r>
              <a:rPr lang="en-GB" sz="2400" dirty="0">
                <a:solidFill>
                  <a:srgbClr val="000000"/>
                </a:solidFill>
                <a:latin typeface="Times New Roman" panose="02020603050405020304" pitchFamily="18" charset="0"/>
              </a:rPr>
              <a:t>Despite the fragmentation of this methodology, integration can begin by listing and ranking topics, concepts, and skills to systematically organize curricular priorities within each subject.</a:t>
            </a:r>
            <a:endParaRPr lang="en-GB" sz="2400" b="0" i="0" dirty="0">
              <a:solidFill>
                <a:srgbClr val="000000"/>
              </a:solidFill>
              <a:effectLst/>
              <a:latin typeface="Times New Roman" panose="02020603050405020304" pitchFamily="18" charset="0"/>
            </a:endParaRPr>
          </a:p>
        </p:txBody>
      </p:sp>
      <p:sp>
        <p:nvSpPr>
          <p:cNvPr id="6" name="Rectangle 5"/>
          <p:cNvSpPr/>
          <p:nvPr/>
        </p:nvSpPr>
        <p:spPr>
          <a:xfrm>
            <a:off x="407035" y="2489954"/>
            <a:ext cx="1898277" cy="954107"/>
          </a:xfrm>
          <a:prstGeom prst="rect">
            <a:avLst/>
          </a:prstGeom>
        </p:spPr>
        <p:txBody>
          <a:bodyPr wrap="none">
            <a:spAutoFit/>
          </a:bodyPr>
          <a:lstStyle/>
          <a:p>
            <a:r>
              <a:rPr lang="en-GB" sz="2800" dirty="0">
                <a:solidFill>
                  <a:srgbClr val="FF0000"/>
                </a:solidFill>
                <a:latin typeface="Times New Roman" panose="02020603050405020304" pitchFamily="18" charset="0"/>
              </a:rPr>
              <a:t>1.1</a:t>
            </a:r>
          </a:p>
          <a:p>
            <a:r>
              <a:rPr lang="en-GB" sz="2800" dirty="0">
                <a:solidFill>
                  <a:srgbClr val="FF0000"/>
                </a:solidFill>
                <a:latin typeface="Times New Roman" panose="02020603050405020304" pitchFamily="18" charset="0"/>
              </a:rPr>
              <a:t>Fragmented</a:t>
            </a:r>
            <a:endParaRPr lang="en-GB" sz="2800" dirty="0"/>
          </a:p>
        </p:txBody>
      </p:sp>
      <p:sp>
        <p:nvSpPr>
          <p:cNvPr id="7" name="Rectangle 6"/>
          <p:cNvSpPr/>
          <p:nvPr/>
        </p:nvSpPr>
        <p:spPr>
          <a:xfrm>
            <a:off x="2305312" y="615782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One: Integration of the Curriculum  -  </a:t>
            </a:r>
            <a:r>
              <a:rPr lang="en-GB" b="1" i="1" dirty="0">
                <a:solidFill>
                  <a:srgbClr val="000000"/>
                </a:solidFill>
                <a:latin typeface="Times New Roman" panose="02020603050405020304" pitchFamily="18" charset="0"/>
              </a:rPr>
              <a:t>Within a Single Discipline</a:t>
            </a:r>
            <a:endParaRPr lang="en-GB" dirty="0"/>
          </a:p>
        </p:txBody>
      </p:sp>
    </p:spTree>
    <p:extLst>
      <p:ext uri="{BB962C8B-B14F-4D97-AF65-F5344CB8AC3E}">
        <p14:creationId xmlns:p14="http://schemas.microsoft.com/office/powerpoint/2010/main" val="3253039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312" y="1010820"/>
            <a:ext cx="8530328" cy="4893647"/>
          </a:xfrm>
          <a:prstGeom prst="rect">
            <a:avLst/>
          </a:prstGeom>
        </p:spPr>
        <p:txBody>
          <a:bodyPr wrap="square">
            <a:spAutoFit/>
          </a:bodyPr>
          <a:lstStyle/>
          <a:p>
            <a:r>
              <a:rPr lang="en-GB" sz="2400" dirty="0">
                <a:latin typeface="Times New Roman" panose="02020603050405020304" pitchFamily="18" charset="0"/>
                <a:cs typeface="Times New Roman" panose="02020603050405020304" pitchFamily="18" charset="0"/>
              </a:rPr>
              <a:t>A connected methodology focuses on the details, subtleties, and interconnections within an individual discipline. It is this focus on making connections (i.e., one topic to another, one skill to another, or one concept to another) which makes this methodology a simple form of integration. To make this an effective integration methodology, it is recommended that the instructor assist students with connecting one day's work, or a semester's work and ideas, to the next.</a:t>
            </a:r>
          </a:p>
          <a:p>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It is important to the concept of integration that this methodology directly relates ideas within a discipline. Teachers help students make connections by explicitly making linkages between subject topics, skills, and concepts.</a:t>
            </a:r>
          </a:p>
        </p:txBody>
      </p:sp>
      <p:sp>
        <p:nvSpPr>
          <p:cNvPr id="6" name="Rectangle 5"/>
          <p:cNvSpPr/>
          <p:nvPr/>
        </p:nvSpPr>
        <p:spPr>
          <a:xfrm>
            <a:off x="407035" y="2489954"/>
            <a:ext cx="1717137" cy="954107"/>
          </a:xfrm>
          <a:prstGeom prst="rect">
            <a:avLst/>
          </a:prstGeom>
        </p:spPr>
        <p:txBody>
          <a:bodyPr wrap="none">
            <a:spAutoFit/>
          </a:bodyPr>
          <a:lstStyle/>
          <a:p>
            <a:r>
              <a:rPr lang="en-GB" sz="2800" dirty="0">
                <a:solidFill>
                  <a:srgbClr val="FF0000"/>
                </a:solidFill>
                <a:latin typeface="Times New Roman" panose="02020603050405020304" pitchFamily="18" charset="0"/>
              </a:rPr>
              <a:t>1.2</a:t>
            </a:r>
          </a:p>
          <a:p>
            <a:r>
              <a:rPr lang="en-GB" sz="2800" dirty="0">
                <a:solidFill>
                  <a:srgbClr val="FF0000"/>
                </a:solidFill>
                <a:latin typeface="Times New Roman" panose="02020603050405020304" pitchFamily="18" charset="0"/>
              </a:rPr>
              <a:t>Connected</a:t>
            </a:r>
            <a:endParaRPr lang="en-GB" sz="2800" dirty="0"/>
          </a:p>
        </p:txBody>
      </p:sp>
      <p:sp>
        <p:nvSpPr>
          <p:cNvPr id="7" name="Rectangle 6"/>
          <p:cNvSpPr/>
          <p:nvPr/>
        </p:nvSpPr>
        <p:spPr>
          <a:xfrm>
            <a:off x="2305312" y="615782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One: Integration of the Curriculum  -  </a:t>
            </a:r>
            <a:r>
              <a:rPr lang="en-GB" b="1" i="1" dirty="0">
                <a:solidFill>
                  <a:srgbClr val="000000"/>
                </a:solidFill>
                <a:latin typeface="Times New Roman" panose="02020603050405020304" pitchFamily="18" charset="0"/>
              </a:rPr>
              <a:t>Within a Single Discipline</a:t>
            </a:r>
            <a:endParaRPr lang="en-GB" dirty="0"/>
          </a:p>
        </p:txBody>
      </p:sp>
      <p:pic>
        <p:nvPicPr>
          <p:cNvPr id="17410" name="Picture 2" descr="http://oregonstate.edu/instruction/ed555/zone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754" y="434300"/>
            <a:ext cx="1874558" cy="187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1875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311" y="1079508"/>
            <a:ext cx="9431763" cy="4708981"/>
          </a:xfrm>
          <a:prstGeom prst="rect">
            <a:avLst/>
          </a:prstGeom>
        </p:spPr>
        <p:txBody>
          <a:bodyPr wrap="square">
            <a:spAutoFit/>
          </a:bodyPr>
          <a:lstStyle/>
          <a:p>
            <a:r>
              <a:rPr lang="en-GB" sz="2400" dirty="0">
                <a:latin typeface="Times New Roman" panose="02020603050405020304" pitchFamily="18" charset="0"/>
                <a:cs typeface="Times New Roman" panose="02020603050405020304" pitchFamily="18" charset="0"/>
              </a:rPr>
              <a:t>Nested integration takes advantage of natural combinations. Integration is performed by overtly making connections or creating combinations. This could be accomplished in a lesson on the circulatory system by having the lesson focus on both the circulatory system and the concept of systems.</a:t>
            </a:r>
          </a:p>
          <a:p>
            <a:endParaRPr lang="en-GB" sz="2400" b="0" i="0" dirty="0">
              <a:solidFill>
                <a:srgbClr val="000000"/>
              </a:solidFill>
              <a:effectLst/>
              <a:latin typeface="Times New Roman" panose="02020603050405020304" pitchFamily="18" charset="0"/>
              <a:cs typeface="Times New Roman" panose="02020603050405020304" pitchFamily="18" charset="0"/>
            </a:endParaRPr>
          </a:p>
          <a:p>
            <a:r>
              <a:rPr lang="en-GB" b="1" dirty="0">
                <a:solidFill>
                  <a:srgbClr val="0070C0"/>
                </a:solidFill>
                <a:latin typeface="Times New Roman" panose="02020603050405020304" pitchFamily="18" charset="0"/>
                <a:cs typeface="Times New Roman" panose="02020603050405020304" pitchFamily="18" charset="0"/>
              </a:rPr>
              <a:t>In Kodesh, we often make connections between Chanukah and Purim:</a:t>
            </a:r>
          </a:p>
          <a:p>
            <a:pPr marL="457200" indent="-457200">
              <a:buAutoNum type="arabicPeriod"/>
            </a:pPr>
            <a:r>
              <a:rPr lang="en-GB" b="1" i="0" dirty="0">
                <a:solidFill>
                  <a:srgbClr val="0070C0"/>
                </a:solidFill>
                <a:effectLst/>
                <a:latin typeface="Times New Roman" panose="02020603050405020304" pitchFamily="18" charset="0"/>
                <a:cs typeface="Times New Roman" panose="02020603050405020304" pitchFamily="18" charset="0"/>
              </a:rPr>
              <a:t>History – Purim occurred between the two Temples</a:t>
            </a:r>
            <a:r>
              <a:rPr lang="en-GB" b="1" dirty="0">
                <a:solidFill>
                  <a:srgbClr val="0070C0"/>
                </a:solidFill>
                <a:latin typeface="Times New Roman" panose="02020603050405020304" pitchFamily="18" charset="0"/>
                <a:cs typeface="Times New Roman" panose="02020603050405020304" pitchFamily="18" charset="0"/>
              </a:rPr>
              <a:t>, while Chanukah occurred during the time of the Second Temple.</a:t>
            </a:r>
          </a:p>
          <a:p>
            <a:pPr marL="457200" indent="-457200">
              <a:buAutoNum type="arabicPeriod"/>
            </a:pPr>
            <a:r>
              <a:rPr lang="en-GB" b="1" i="0" dirty="0">
                <a:solidFill>
                  <a:srgbClr val="0070C0"/>
                </a:solidFill>
                <a:effectLst/>
                <a:latin typeface="Times New Roman" panose="02020603050405020304" pitchFamily="18" charset="0"/>
                <a:cs typeface="Times New Roman" panose="02020603050405020304" pitchFamily="18" charset="0"/>
              </a:rPr>
              <a:t>Both events happened ‘after the Torah’ and have Rabbinic rather than Torah status.</a:t>
            </a:r>
          </a:p>
          <a:p>
            <a:pPr marL="457200" indent="-457200">
              <a:buAutoNum type="arabicPeriod"/>
            </a:pPr>
            <a:r>
              <a:rPr lang="en-GB" b="1" dirty="0">
                <a:solidFill>
                  <a:srgbClr val="0070C0"/>
                </a:solidFill>
                <a:latin typeface="Times New Roman" panose="02020603050405020304" pitchFamily="18" charset="0"/>
                <a:cs typeface="Times New Roman" panose="02020603050405020304" pitchFamily="18" charset="0"/>
              </a:rPr>
              <a:t>Purim: the threat against the Jewish People was primarily PHYSICAL</a:t>
            </a:r>
          </a:p>
          <a:p>
            <a:r>
              <a:rPr lang="en-GB" b="1" i="0" dirty="0">
                <a:solidFill>
                  <a:srgbClr val="0070C0"/>
                </a:solidFill>
                <a:effectLst/>
                <a:latin typeface="Times New Roman" panose="02020603050405020304" pitchFamily="18" charset="0"/>
                <a:cs typeface="Times New Roman" panose="02020603050405020304" pitchFamily="18" charset="0"/>
              </a:rPr>
              <a:t>	Chanukah: the threat was primarily SPIRITUAL in nature</a:t>
            </a:r>
          </a:p>
          <a:p>
            <a:endParaRPr lang="en-GB" dirty="0">
              <a:solidFill>
                <a:srgbClr val="000000"/>
              </a:solidFill>
              <a:latin typeface="Times New Roman" panose="02020603050405020304" pitchFamily="18" charset="0"/>
              <a:cs typeface="Times New Roman" panose="02020603050405020304" pitchFamily="18" charset="0"/>
            </a:endParaRPr>
          </a:p>
          <a:p>
            <a:r>
              <a:rPr lang="en-GB" b="1" i="0" dirty="0">
                <a:solidFill>
                  <a:srgbClr val="000000"/>
                </a:solidFill>
                <a:effectLst/>
                <a:latin typeface="Times New Roman" panose="02020603050405020304" pitchFamily="18" charset="0"/>
                <a:cs typeface="Times New Roman" panose="02020603050405020304" pitchFamily="18" charset="0"/>
              </a:rPr>
              <a:t>When teaching either festival, Nested </a:t>
            </a:r>
            <a:r>
              <a:rPr lang="en-GB" b="1" dirty="0">
                <a:solidFill>
                  <a:srgbClr val="000000"/>
                </a:solidFill>
                <a:latin typeface="Times New Roman" panose="02020603050405020304" pitchFamily="18" charset="0"/>
                <a:cs typeface="Times New Roman" panose="02020603050405020304" pitchFamily="18" charset="0"/>
              </a:rPr>
              <a:t>I</a:t>
            </a:r>
            <a:r>
              <a:rPr lang="en-GB" b="1" i="0" dirty="0">
                <a:solidFill>
                  <a:srgbClr val="000000"/>
                </a:solidFill>
                <a:effectLst/>
                <a:latin typeface="Times New Roman" panose="02020603050405020304" pitchFamily="18" charset="0"/>
                <a:cs typeface="Times New Roman" panose="02020603050405020304" pitchFamily="18" charset="0"/>
              </a:rPr>
              <a:t>ntegration might connect with the respective Temple periods, the difference between Torah / Rabbinic </a:t>
            </a:r>
            <a:r>
              <a:rPr lang="en-GB" b="1" i="0" dirty="0" err="1">
                <a:solidFill>
                  <a:srgbClr val="000000"/>
                </a:solidFill>
                <a:effectLst/>
                <a:latin typeface="Times New Roman" panose="02020603050405020304" pitchFamily="18" charset="0"/>
                <a:cs typeface="Times New Roman" panose="02020603050405020304" pitchFamily="18" charset="0"/>
              </a:rPr>
              <a:t>mitzvot</a:t>
            </a:r>
            <a:r>
              <a:rPr lang="en-GB" b="1" i="0" dirty="0">
                <a:solidFill>
                  <a:srgbClr val="000000"/>
                </a:solidFill>
                <a:effectLst/>
                <a:latin typeface="Times New Roman" panose="02020603050405020304" pitchFamily="18" charset="0"/>
                <a:cs typeface="Times New Roman" panose="02020603050405020304" pitchFamily="18" charset="0"/>
              </a:rPr>
              <a:t>, or the </a:t>
            </a:r>
            <a:r>
              <a:rPr lang="en-GB" b="1" dirty="0">
                <a:solidFill>
                  <a:srgbClr val="000000"/>
                </a:solidFill>
                <a:latin typeface="Times New Roman" panose="02020603050405020304" pitchFamily="18" charset="0"/>
                <a:cs typeface="Times New Roman" panose="02020603050405020304" pitchFamily="18" charset="0"/>
              </a:rPr>
              <a:t>implications of physical / spiritual threat to the Jewish People.</a:t>
            </a:r>
            <a:endParaRPr lang="en-GB" b="1" i="0" dirty="0">
              <a:solidFill>
                <a:srgbClr val="000000"/>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407035" y="2489954"/>
            <a:ext cx="1180131" cy="954107"/>
          </a:xfrm>
          <a:prstGeom prst="rect">
            <a:avLst/>
          </a:prstGeom>
        </p:spPr>
        <p:txBody>
          <a:bodyPr wrap="none">
            <a:spAutoFit/>
          </a:bodyPr>
          <a:lstStyle/>
          <a:p>
            <a:r>
              <a:rPr lang="en-GB" sz="2800" dirty="0">
                <a:solidFill>
                  <a:srgbClr val="FF0000"/>
                </a:solidFill>
                <a:latin typeface="Times New Roman" panose="02020603050405020304" pitchFamily="18" charset="0"/>
              </a:rPr>
              <a:t>1.3</a:t>
            </a:r>
          </a:p>
          <a:p>
            <a:r>
              <a:rPr lang="en-GB" sz="2800" dirty="0">
                <a:solidFill>
                  <a:srgbClr val="FF0000"/>
                </a:solidFill>
                <a:latin typeface="Times New Roman" panose="02020603050405020304" pitchFamily="18" charset="0"/>
              </a:rPr>
              <a:t>Nested</a:t>
            </a:r>
            <a:endParaRPr lang="en-GB" sz="2800" dirty="0"/>
          </a:p>
        </p:txBody>
      </p:sp>
      <p:sp>
        <p:nvSpPr>
          <p:cNvPr id="7" name="Rectangle 6"/>
          <p:cNvSpPr/>
          <p:nvPr/>
        </p:nvSpPr>
        <p:spPr>
          <a:xfrm>
            <a:off x="2305312" y="615782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One: Integration of the Curriculum  -  </a:t>
            </a:r>
            <a:r>
              <a:rPr lang="en-GB" b="1" i="1" dirty="0">
                <a:solidFill>
                  <a:srgbClr val="000000"/>
                </a:solidFill>
                <a:latin typeface="Times New Roman" panose="02020603050405020304" pitchFamily="18" charset="0"/>
              </a:rPr>
              <a:t>Within a Single Discipline</a:t>
            </a:r>
            <a:endParaRPr lang="en-GB" dirty="0"/>
          </a:p>
        </p:txBody>
      </p:sp>
      <p:pic>
        <p:nvPicPr>
          <p:cNvPr id="16386" name="Picture 2" descr="http://oregonstate.edu/instruction/ed555/zone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614" y="434300"/>
            <a:ext cx="1851698" cy="185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29507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312" y="1124646"/>
            <a:ext cx="8530328" cy="4524315"/>
          </a:xfrm>
          <a:prstGeom prst="rect">
            <a:avLst/>
          </a:prstGeom>
        </p:spPr>
        <p:txBody>
          <a:bodyPr wrap="square">
            <a:spAutoFit/>
          </a:bodyPr>
          <a:lstStyle/>
          <a:p>
            <a:r>
              <a:rPr lang="en-GB" sz="2400" dirty="0">
                <a:solidFill>
                  <a:srgbClr val="000000"/>
                </a:solidFill>
                <a:latin typeface="Times New Roman" panose="02020603050405020304" pitchFamily="18" charset="0"/>
              </a:rPr>
              <a:t>Topics and units are taught independently, but they are arranged and sequenced to provide a framework for related concepts.</a:t>
            </a:r>
          </a:p>
          <a:p>
            <a:endParaRPr lang="en-GB" sz="2400" dirty="0">
              <a:solidFill>
                <a:srgbClr val="000000"/>
              </a:solidFill>
              <a:latin typeface="Times New Roman" panose="02020603050405020304" pitchFamily="18" charset="0"/>
            </a:endParaRPr>
          </a:p>
          <a:p>
            <a:r>
              <a:rPr lang="en-GB" sz="2400" dirty="0">
                <a:solidFill>
                  <a:srgbClr val="000000"/>
                </a:solidFill>
                <a:latin typeface="Times New Roman" panose="02020603050405020304" pitchFamily="18" charset="0"/>
              </a:rPr>
              <a:t>Teachers arrange topics so that similar units articulate. For example, a graphing unit can coincide with data collection in a weather unit. In higher education, the teacher could plan units so that students can study the stock market in a math class at the same time that these same students are studying the Depression in their history class.</a:t>
            </a:r>
          </a:p>
          <a:p>
            <a:endParaRPr lang="en-GB" sz="2400" dirty="0">
              <a:solidFill>
                <a:srgbClr val="000000"/>
              </a:solidFill>
              <a:latin typeface="Times New Roman" panose="02020603050405020304" pitchFamily="18" charset="0"/>
            </a:endParaRPr>
          </a:p>
          <a:p>
            <a:r>
              <a:rPr lang="en-GB" sz="2400" b="1" dirty="0">
                <a:solidFill>
                  <a:srgbClr val="0070C0"/>
                </a:solidFill>
                <a:latin typeface="Times New Roman" panose="02020603050405020304" pitchFamily="18" charset="0"/>
              </a:rPr>
              <a:t>In Kodesh, it could be planned that laws of using electricity on Shabbat are studied at the same time as electricity is being studied as a Science topic.</a:t>
            </a:r>
          </a:p>
        </p:txBody>
      </p:sp>
      <p:sp>
        <p:nvSpPr>
          <p:cNvPr id="6" name="Rectangle 5"/>
          <p:cNvSpPr/>
          <p:nvPr/>
        </p:nvSpPr>
        <p:spPr>
          <a:xfrm>
            <a:off x="407035" y="2489954"/>
            <a:ext cx="1737976" cy="954107"/>
          </a:xfrm>
          <a:prstGeom prst="rect">
            <a:avLst/>
          </a:prstGeom>
        </p:spPr>
        <p:txBody>
          <a:bodyPr wrap="none">
            <a:spAutoFit/>
          </a:bodyPr>
          <a:lstStyle/>
          <a:p>
            <a:r>
              <a:rPr lang="en-GB" sz="2800" dirty="0">
                <a:solidFill>
                  <a:srgbClr val="FF0000"/>
                </a:solidFill>
                <a:latin typeface="Times New Roman" panose="02020603050405020304" pitchFamily="18" charset="0"/>
              </a:rPr>
              <a:t>2.1</a:t>
            </a:r>
          </a:p>
          <a:p>
            <a:r>
              <a:rPr lang="en-GB" sz="2800" dirty="0">
                <a:solidFill>
                  <a:srgbClr val="FF0000"/>
                </a:solidFill>
                <a:latin typeface="Times New Roman" panose="02020603050405020304" pitchFamily="18" charset="0"/>
              </a:rPr>
              <a:t>Sequenced</a:t>
            </a:r>
            <a:endParaRPr lang="en-GB" sz="2800" dirty="0"/>
          </a:p>
        </p:txBody>
      </p:sp>
      <p:sp>
        <p:nvSpPr>
          <p:cNvPr id="7" name="Rectangle 6"/>
          <p:cNvSpPr/>
          <p:nvPr/>
        </p:nvSpPr>
        <p:spPr>
          <a:xfrm>
            <a:off x="2305312" y="615782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Two: Integration of the Curriculum  -  </a:t>
            </a:r>
            <a:r>
              <a:rPr lang="en-GB" b="1" i="1" dirty="0">
                <a:solidFill>
                  <a:srgbClr val="000000"/>
                </a:solidFill>
                <a:latin typeface="Times New Roman" panose="02020603050405020304" pitchFamily="18" charset="0"/>
              </a:rPr>
              <a:t>Across the Disciplines</a:t>
            </a:r>
            <a:endParaRPr lang="en-GB" dirty="0"/>
          </a:p>
        </p:txBody>
      </p:sp>
      <p:pic>
        <p:nvPicPr>
          <p:cNvPr id="15362" name="Picture 2" descr="http://oregonstate.edu/instruction/ed555/zone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5346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312" y="875047"/>
            <a:ext cx="8530328" cy="3785652"/>
          </a:xfrm>
          <a:prstGeom prst="rect">
            <a:avLst/>
          </a:prstGeom>
        </p:spPr>
        <p:txBody>
          <a:bodyPr wrap="square">
            <a:spAutoFit/>
          </a:bodyPr>
          <a:lstStyle/>
          <a:p>
            <a:endParaRPr lang="en-GB" sz="2400" dirty="0">
              <a:solidFill>
                <a:srgbClr val="000000"/>
              </a:solidFill>
              <a:latin typeface="Times New Roman" panose="02020603050405020304" pitchFamily="18" charset="0"/>
            </a:endParaRPr>
          </a:p>
          <a:p>
            <a:r>
              <a:rPr lang="en-GB" sz="2400" dirty="0">
                <a:solidFill>
                  <a:srgbClr val="000000"/>
                </a:solidFill>
                <a:latin typeface="Times New Roman" panose="02020603050405020304" pitchFamily="18" charset="0"/>
              </a:rPr>
              <a:t>In order for this type of integration to take place, it is often necessary that the teachers in both classes plan the sequence of their units so that they will be synchronized. This may mean that the teachers will need to change the sequence of topics contained in the courses textbooks.</a:t>
            </a:r>
          </a:p>
          <a:p>
            <a:endParaRPr lang="en-GB" sz="2400" dirty="0">
              <a:solidFill>
                <a:srgbClr val="000000"/>
              </a:solidFill>
              <a:latin typeface="Times New Roman" panose="02020603050405020304" pitchFamily="18" charset="0"/>
            </a:endParaRPr>
          </a:p>
          <a:p>
            <a:r>
              <a:rPr lang="en-GB" sz="2400" dirty="0">
                <a:solidFill>
                  <a:srgbClr val="000000"/>
                </a:solidFill>
                <a:latin typeface="Times New Roman" panose="02020603050405020304" pitchFamily="18" charset="0"/>
              </a:rPr>
              <a:t>"The textbook is not a moral contract that teachers are obliged to teach...teachers are obliged to teach [students]."</a:t>
            </a:r>
          </a:p>
          <a:p>
            <a:r>
              <a:rPr lang="en-GB" sz="2400" dirty="0">
                <a:solidFill>
                  <a:srgbClr val="000000"/>
                </a:solidFill>
                <a:latin typeface="Times New Roman" panose="02020603050405020304" pitchFamily="18" charset="0"/>
              </a:rPr>
              <a:t>                                              ---John Adams</a:t>
            </a:r>
            <a:endParaRPr lang="en-GB" sz="2400" b="0" i="0" dirty="0">
              <a:solidFill>
                <a:srgbClr val="000000"/>
              </a:solidFill>
              <a:effectLst/>
              <a:latin typeface="Times New Roman" panose="02020603050405020304" pitchFamily="18" charset="0"/>
            </a:endParaRPr>
          </a:p>
        </p:txBody>
      </p:sp>
      <p:sp>
        <p:nvSpPr>
          <p:cNvPr id="6" name="Rectangle 5"/>
          <p:cNvSpPr/>
          <p:nvPr/>
        </p:nvSpPr>
        <p:spPr>
          <a:xfrm>
            <a:off x="407035" y="2489954"/>
            <a:ext cx="1737976" cy="1231106"/>
          </a:xfrm>
          <a:prstGeom prst="rect">
            <a:avLst/>
          </a:prstGeom>
        </p:spPr>
        <p:txBody>
          <a:bodyPr wrap="none">
            <a:spAutoFit/>
          </a:bodyPr>
          <a:lstStyle/>
          <a:p>
            <a:r>
              <a:rPr lang="en-GB" sz="2800" dirty="0">
                <a:solidFill>
                  <a:srgbClr val="FF0000"/>
                </a:solidFill>
                <a:latin typeface="Times New Roman" panose="02020603050405020304" pitchFamily="18" charset="0"/>
              </a:rPr>
              <a:t>2.1</a:t>
            </a:r>
          </a:p>
          <a:p>
            <a:r>
              <a:rPr lang="en-GB" sz="2800" dirty="0">
                <a:solidFill>
                  <a:srgbClr val="FF0000"/>
                </a:solidFill>
                <a:latin typeface="Times New Roman" panose="02020603050405020304" pitchFamily="18" charset="0"/>
              </a:rPr>
              <a:t>Sequenced</a:t>
            </a:r>
          </a:p>
          <a:p>
            <a:r>
              <a:rPr lang="en-GB" dirty="0">
                <a:solidFill>
                  <a:srgbClr val="FF0000"/>
                </a:solidFill>
                <a:latin typeface="Times New Roman" panose="02020603050405020304" pitchFamily="18" charset="0"/>
              </a:rPr>
              <a:t>(continued)</a:t>
            </a:r>
            <a:endParaRPr lang="en-GB" dirty="0"/>
          </a:p>
        </p:txBody>
      </p:sp>
      <p:sp>
        <p:nvSpPr>
          <p:cNvPr id="7" name="Rectangle 6"/>
          <p:cNvSpPr/>
          <p:nvPr/>
        </p:nvSpPr>
        <p:spPr>
          <a:xfrm>
            <a:off x="2305312" y="615782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Two: Integration of the Curriculum  -  </a:t>
            </a:r>
            <a:r>
              <a:rPr lang="en-GB" b="1" i="1" dirty="0">
                <a:solidFill>
                  <a:srgbClr val="000000"/>
                </a:solidFill>
                <a:latin typeface="Times New Roman" panose="02020603050405020304" pitchFamily="18" charset="0"/>
              </a:rPr>
              <a:t>Across the Disciplines</a:t>
            </a:r>
            <a:endParaRPr lang="en-GB" dirty="0"/>
          </a:p>
        </p:txBody>
      </p:sp>
      <p:pic>
        <p:nvPicPr>
          <p:cNvPr id="15362" name="Picture 2" descr="http://oregonstate.edu/instruction/ed555/zone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35783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312" y="803632"/>
            <a:ext cx="8530328" cy="5632311"/>
          </a:xfrm>
          <a:prstGeom prst="rect">
            <a:avLst/>
          </a:prstGeom>
        </p:spPr>
        <p:txBody>
          <a:bodyPr wrap="square">
            <a:spAutoFit/>
          </a:bodyPr>
          <a:lstStyle/>
          <a:p>
            <a:r>
              <a:rPr lang="en-GB" sz="2400" dirty="0">
                <a:latin typeface="Times New Roman" panose="02020603050405020304" pitchFamily="18" charset="0"/>
                <a:cs typeface="Times New Roman" panose="02020603050405020304" pitchFamily="18" charset="0"/>
              </a:rPr>
              <a:t>The shared model brings two distinct disciplines together into a single focus. The shared methodology overlaps concepts as the organizer.</a:t>
            </a:r>
          </a:p>
          <a:p>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In this shared approach to integration it is necessary that the teachers of the two disciplines plan their teaching which will take place in the individual classes together.</a:t>
            </a:r>
          </a:p>
          <a:p>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The two members of this "partnership" (possibly cross-departmental) plan the unit of study by focusing on common topics, concepts and skills. As the "team" identifies these commonalities, they identify overlaps in content.</a:t>
            </a:r>
          </a:p>
          <a:p>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The partners should examine what concepts and skills the topics and unit(s) have in common.</a:t>
            </a:r>
          </a:p>
        </p:txBody>
      </p:sp>
      <p:sp>
        <p:nvSpPr>
          <p:cNvPr id="6" name="Rectangle 5"/>
          <p:cNvSpPr/>
          <p:nvPr/>
        </p:nvSpPr>
        <p:spPr>
          <a:xfrm>
            <a:off x="407035" y="2489954"/>
            <a:ext cx="1181734" cy="954107"/>
          </a:xfrm>
          <a:prstGeom prst="rect">
            <a:avLst/>
          </a:prstGeom>
        </p:spPr>
        <p:txBody>
          <a:bodyPr wrap="none">
            <a:spAutoFit/>
          </a:bodyPr>
          <a:lstStyle/>
          <a:p>
            <a:r>
              <a:rPr lang="en-GB" sz="2800" dirty="0">
                <a:solidFill>
                  <a:srgbClr val="FF0000"/>
                </a:solidFill>
                <a:latin typeface="Times New Roman" panose="02020603050405020304" pitchFamily="18" charset="0"/>
              </a:rPr>
              <a:t>2.2</a:t>
            </a:r>
          </a:p>
          <a:p>
            <a:r>
              <a:rPr lang="en-GB" sz="2800" dirty="0">
                <a:solidFill>
                  <a:srgbClr val="FF0000"/>
                </a:solidFill>
                <a:latin typeface="Times New Roman" panose="02020603050405020304" pitchFamily="18" charset="0"/>
              </a:rPr>
              <a:t>Shared</a:t>
            </a:r>
            <a:endParaRPr lang="en-GB" sz="2800" dirty="0"/>
          </a:p>
        </p:txBody>
      </p:sp>
      <p:sp>
        <p:nvSpPr>
          <p:cNvPr id="7" name="Rectangle 6"/>
          <p:cNvSpPr/>
          <p:nvPr/>
        </p:nvSpPr>
        <p:spPr>
          <a:xfrm>
            <a:off x="2305312" y="6402506"/>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276925"/>
            <a:ext cx="7353300" cy="369332"/>
          </a:xfrm>
          <a:prstGeom prst="rect">
            <a:avLst/>
          </a:prstGeom>
        </p:spPr>
        <p:txBody>
          <a:bodyPr wrap="square">
            <a:spAutoFit/>
          </a:bodyPr>
          <a:lstStyle/>
          <a:p>
            <a:r>
              <a:rPr lang="en-GB" b="1" dirty="0">
                <a:latin typeface="Times New Roman" panose="02020603050405020304" pitchFamily="18" charset="0"/>
              </a:rPr>
              <a:t>Form Two: Integration of the Curriculum  -  </a:t>
            </a:r>
            <a:r>
              <a:rPr lang="en-GB" b="1" i="1" dirty="0">
                <a:solidFill>
                  <a:srgbClr val="000000"/>
                </a:solidFill>
                <a:latin typeface="Times New Roman" panose="02020603050405020304" pitchFamily="18" charset="0"/>
              </a:rPr>
              <a:t>Across the Disciplines</a:t>
            </a:r>
            <a:endParaRPr lang="en-GB" dirty="0"/>
          </a:p>
        </p:txBody>
      </p:sp>
      <p:pic>
        <p:nvPicPr>
          <p:cNvPr id="14340" name="Picture 4" descr="http://oregonstate.edu/instruction/ed555/zone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5025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312" y="1218569"/>
            <a:ext cx="8530328" cy="4524315"/>
          </a:xfrm>
          <a:prstGeom prst="rect">
            <a:avLst/>
          </a:prstGeom>
        </p:spPr>
        <p:txBody>
          <a:bodyPr wrap="square">
            <a:spAutoFit/>
          </a:bodyPr>
          <a:lstStyle/>
          <a:p>
            <a:r>
              <a:rPr lang="en-GB" sz="2400" dirty="0">
                <a:solidFill>
                  <a:srgbClr val="000000"/>
                </a:solidFill>
                <a:latin typeface="Times New Roman" panose="02020603050405020304" pitchFamily="18" charset="0"/>
              </a:rPr>
              <a:t>Webbed curricula commonly use a thematic approach to integrate subject matter. Broad themes such as change, cultures, discovery, environments, interaction, inventions, power, systems, time and work provide a greater opportunity for teachers of various disciplines to find common topics, concepts and skills.</a:t>
            </a:r>
          </a:p>
          <a:p>
            <a:endParaRPr lang="en-GB" sz="2400" dirty="0">
              <a:solidFill>
                <a:srgbClr val="000000"/>
              </a:solidFill>
              <a:latin typeface="Times New Roman" panose="02020603050405020304" pitchFamily="18" charset="0"/>
            </a:endParaRPr>
          </a:p>
          <a:p>
            <a:r>
              <a:rPr lang="en-GB" sz="2400" b="1" dirty="0">
                <a:solidFill>
                  <a:srgbClr val="0070C0"/>
                </a:solidFill>
                <a:latin typeface="Times New Roman" panose="02020603050405020304" pitchFamily="18" charset="0"/>
              </a:rPr>
              <a:t>Almost, if not all of the themes listed above could work with Kodesh topics.  ‘Discovery,’ for example, could involve learning about how the discovery of electricity impacted on </a:t>
            </a:r>
            <a:r>
              <a:rPr lang="en-GB" sz="2400" b="1" dirty="0" err="1">
                <a:solidFill>
                  <a:srgbClr val="0070C0"/>
                </a:solidFill>
                <a:latin typeface="Times New Roman" panose="02020603050405020304" pitchFamily="18" charset="0"/>
              </a:rPr>
              <a:t>Halachah</a:t>
            </a:r>
            <a:r>
              <a:rPr lang="en-GB" sz="2400" b="1" dirty="0">
                <a:solidFill>
                  <a:srgbClr val="0070C0"/>
                </a:solidFill>
                <a:latin typeface="Times New Roman" panose="02020603050405020304" pitchFamily="18" charset="0"/>
              </a:rPr>
              <a:t>, or how the invention of air travel required a complex look at international date lines and time zones (vis a vis Shabbat, davening times, etc.)</a:t>
            </a:r>
          </a:p>
        </p:txBody>
      </p:sp>
      <p:sp>
        <p:nvSpPr>
          <p:cNvPr id="6" name="Rectangle 5"/>
          <p:cNvSpPr/>
          <p:nvPr/>
        </p:nvSpPr>
        <p:spPr>
          <a:xfrm>
            <a:off x="407035" y="2489954"/>
            <a:ext cx="1350178" cy="954107"/>
          </a:xfrm>
          <a:prstGeom prst="rect">
            <a:avLst/>
          </a:prstGeom>
        </p:spPr>
        <p:txBody>
          <a:bodyPr wrap="none">
            <a:spAutoFit/>
          </a:bodyPr>
          <a:lstStyle/>
          <a:p>
            <a:r>
              <a:rPr lang="en-GB" sz="2800" dirty="0">
                <a:solidFill>
                  <a:srgbClr val="FF0000"/>
                </a:solidFill>
                <a:latin typeface="Times New Roman" panose="02020603050405020304" pitchFamily="18" charset="0"/>
              </a:rPr>
              <a:t>2.3</a:t>
            </a:r>
          </a:p>
          <a:p>
            <a:r>
              <a:rPr lang="en-GB" sz="2800" dirty="0">
                <a:solidFill>
                  <a:srgbClr val="FF0000"/>
                </a:solidFill>
                <a:latin typeface="Times New Roman" panose="02020603050405020304" pitchFamily="18" charset="0"/>
              </a:rPr>
              <a:t>Webbed</a:t>
            </a:r>
          </a:p>
        </p:txBody>
      </p:sp>
      <p:sp>
        <p:nvSpPr>
          <p:cNvPr id="7" name="Rectangle 6"/>
          <p:cNvSpPr/>
          <p:nvPr/>
        </p:nvSpPr>
        <p:spPr>
          <a:xfrm>
            <a:off x="2305312" y="615782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Two: Integration of the Curriculum  -  </a:t>
            </a:r>
            <a:r>
              <a:rPr lang="en-GB" b="1" i="1" dirty="0">
                <a:solidFill>
                  <a:srgbClr val="000000"/>
                </a:solidFill>
                <a:latin typeface="Times New Roman" panose="02020603050405020304" pitchFamily="18" charset="0"/>
              </a:rPr>
              <a:t>Across the Disciplines</a:t>
            </a:r>
            <a:endParaRPr lang="en-GB" dirty="0"/>
          </a:p>
        </p:txBody>
      </p:sp>
      <p:pic>
        <p:nvPicPr>
          <p:cNvPr id="13314" name="Picture 2" descr="http://oregonstate.edu/instruction/ed555/zone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7952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312" y="1099377"/>
            <a:ext cx="8530328" cy="1569660"/>
          </a:xfrm>
          <a:prstGeom prst="rect">
            <a:avLst/>
          </a:prstGeom>
        </p:spPr>
        <p:txBody>
          <a:bodyPr wrap="square">
            <a:spAutoFit/>
          </a:bodyPr>
          <a:lstStyle/>
          <a:p>
            <a:r>
              <a:rPr lang="en-GB" sz="2400" dirty="0">
                <a:solidFill>
                  <a:srgbClr val="000000"/>
                </a:solidFill>
                <a:latin typeface="Times New Roman" panose="02020603050405020304" pitchFamily="18" charset="0"/>
              </a:rPr>
              <a:t>Themes may be created which address different concentrations. </a:t>
            </a:r>
          </a:p>
          <a:p>
            <a:endParaRPr lang="en-GB" sz="2400" dirty="0">
              <a:solidFill>
                <a:srgbClr val="000000"/>
              </a:solidFill>
              <a:latin typeface="Times New Roman" panose="02020603050405020304" pitchFamily="18" charset="0"/>
            </a:endParaRPr>
          </a:p>
          <a:p>
            <a:r>
              <a:rPr lang="en-GB" sz="2400" dirty="0">
                <a:solidFill>
                  <a:srgbClr val="000000"/>
                </a:solidFill>
                <a:latin typeface="Times New Roman" panose="02020603050405020304" pitchFamily="18" charset="0"/>
              </a:rPr>
              <a:t>Three of these are concepts, topics and categories. A few examples include:</a:t>
            </a:r>
            <a:endParaRPr lang="en-GB" sz="2400" b="0" i="0" dirty="0">
              <a:solidFill>
                <a:srgbClr val="000000"/>
              </a:solidFill>
              <a:effectLst/>
              <a:latin typeface="Times New Roman" panose="02020603050405020304" pitchFamily="18" charset="0"/>
            </a:endParaRPr>
          </a:p>
        </p:txBody>
      </p:sp>
      <p:sp>
        <p:nvSpPr>
          <p:cNvPr id="6" name="Rectangle 5"/>
          <p:cNvSpPr/>
          <p:nvPr/>
        </p:nvSpPr>
        <p:spPr>
          <a:xfrm>
            <a:off x="407035" y="2489954"/>
            <a:ext cx="1350178" cy="1231106"/>
          </a:xfrm>
          <a:prstGeom prst="rect">
            <a:avLst/>
          </a:prstGeom>
        </p:spPr>
        <p:txBody>
          <a:bodyPr wrap="none">
            <a:spAutoFit/>
          </a:bodyPr>
          <a:lstStyle/>
          <a:p>
            <a:r>
              <a:rPr lang="en-GB" sz="2800" dirty="0">
                <a:solidFill>
                  <a:srgbClr val="FF0000"/>
                </a:solidFill>
                <a:latin typeface="Times New Roman" panose="02020603050405020304" pitchFamily="18" charset="0"/>
              </a:rPr>
              <a:t>2.3</a:t>
            </a:r>
          </a:p>
          <a:p>
            <a:r>
              <a:rPr lang="en-GB" sz="2800" dirty="0">
                <a:solidFill>
                  <a:srgbClr val="FF0000"/>
                </a:solidFill>
                <a:latin typeface="Times New Roman" panose="02020603050405020304" pitchFamily="18" charset="0"/>
              </a:rPr>
              <a:t>Webbed</a:t>
            </a:r>
          </a:p>
          <a:p>
            <a:pPr lvl="0"/>
            <a:r>
              <a:rPr lang="en-GB" dirty="0">
                <a:solidFill>
                  <a:srgbClr val="FF0000"/>
                </a:solidFill>
                <a:latin typeface="Times New Roman" panose="02020603050405020304" pitchFamily="18" charset="0"/>
              </a:rPr>
              <a:t>(continued)</a:t>
            </a:r>
            <a:endParaRPr lang="en-GB" sz="2800" dirty="0"/>
          </a:p>
        </p:txBody>
      </p:sp>
      <p:sp>
        <p:nvSpPr>
          <p:cNvPr id="7" name="Rectangle 6"/>
          <p:cNvSpPr/>
          <p:nvPr/>
        </p:nvSpPr>
        <p:spPr>
          <a:xfrm>
            <a:off x="2305312" y="615782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Two: Integration of the Curriculum  -  </a:t>
            </a:r>
            <a:r>
              <a:rPr lang="en-GB" b="1" i="1" dirty="0">
                <a:solidFill>
                  <a:srgbClr val="000000"/>
                </a:solidFill>
                <a:latin typeface="Times New Roman" panose="02020603050405020304" pitchFamily="18" charset="0"/>
              </a:rPr>
              <a:t>Across the Disciplines</a:t>
            </a:r>
            <a:endParaRPr lang="en-GB" dirty="0"/>
          </a:p>
        </p:txBody>
      </p:sp>
      <p:pic>
        <p:nvPicPr>
          <p:cNvPr id="13314" name="Picture 2" descr="http://oregonstate.edu/instruction/ed555/zone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3"/>
          <a:stretch>
            <a:fillRect/>
          </a:stretch>
        </p:blipFill>
        <p:spPr>
          <a:xfrm>
            <a:off x="3138692" y="2964782"/>
            <a:ext cx="5686539" cy="2808736"/>
          </a:xfrm>
          <a:prstGeom prst="rect">
            <a:avLst/>
          </a:prstGeom>
        </p:spPr>
      </p:pic>
    </p:spTree>
    <p:extLst>
      <p:ext uri="{BB962C8B-B14F-4D97-AF65-F5344CB8AC3E}">
        <p14:creationId xmlns:p14="http://schemas.microsoft.com/office/powerpoint/2010/main" val="19855316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07035" y="2489954"/>
            <a:ext cx="1350178" cy="1231106"/>
          </a:xfrm>
          <a:prstGeom prst="rect">
            <a:avLst/>
          </a:prstGeom>
        </p:spPr>
        <p:txBody>
          <a:bodyPr wrap="none">
            <a:spAutoFit/>
          </a:bodyPr>
          <a:lstStyle/>
          <a:p>
            <a:r>
              <a:rPr lang="en-GB" sz="2800" dirty="0">
                <a:solidFill>
                  <a:srgbClr val="FF0000"/>
                </a:solidFill>
                <a:latin typeface="Times New Roman" panose="02020603050405020304" pitchFamily="18" charset="0"/>
              </a:rPr>
              <a:t>2.3</a:t>
            </a:r>
          </a:p>
          <a:p>
            <a:r>
              <a:rPr lang="en-GB" sz="2800" dirty="0">
                <a:solidFill>
                  <a:srgbClr val="FF0000"/>
                </a:solidFill>
                <a:latin typeface="Times New Roman" panose="02020603050405020304" pitchFamily="18" charset="0"/>
              </a:rPr>
              <a:t>Webbed</a:t>
            </a:r>
          </a:p>
          <a:p>
            <a:pPr lvl="0"/>
            <a:r>
              <a:rPr lang="en-GB" dirty="0">
                <a:solidFill>
                  <a:srgbClr val="FF0000"/>
                </a:solidFill>
                <a:latin typeface="Times New Roman" panose="02020603050405020304" pitchFamily="18" charset="0"/>
              </a:rPr>
              <a:t>(continued)</a:t>
            </a:r>
            <a:endParaRPr lang="en-GB" sz="2800" dirty="0"/>
          </a:p>
        </p:txBody>
      </p:sp>
      <p:sp>
        <p:nvSpPr>
          <p:cNvPr id="7" name="Rectangle 6"/>
          <p:cNvSpPr/>
          <p:nvPr/>
        </p:nvSpPr>
        <p:spPr>
          <a:xfrm>
            <a:off x="2541806" y="6268398"/>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Two: Integration of the Curriculum  -  </a:t>
            </a:r>
            <a:r>
              <a:rPr lang="en-GB" b="1" i="1" dirty="0">
                <a:solidFill>
                  <a:srgbClr val="000000"/>
                </a:solidFill>
                <a:latin typeface="Times New Roman" panose="02020603050405020304" pitchFamily="18" charset="0"/>
              </a:rPr>
              <a:t>Across the Disciplines</a:t>
            </a:r>
            <a:endParaRPr lang="en-GB" dirty="0"/>
          </a:p>
        </p:txBody>
      </p:sp>
      <p:pic>
        <p:nvPicPr>
          <p:cNvPr id="13314" name="Picture 2" descr="http://oregonstate.edu/instruction/ed555/zone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488192" y="1037719"/>
            <a:ext cx="8118848" cy="1938992"/>
          </a:xfrm>
          <a:prstGeom prst="rect">
            <a:avLst/>
          </a:prstGeom>
        </p:spPr>
        <p:txBody>
          <a:bodyPr wrap="square">
            <a:spAutoFit/>
          </a:bodyPr>
          <a:lstStyle/>
          <a:p>
            <a:r>
              <a:rPr lang="en-GB" sz="2000" b="1" dirty="0">
                <a:solidFill>
                  <a:srgbClr val="FF0000"/>
                </a:solidFill>
                <a:latin typeface="Times New Roman" panose="02020603050405020304" pitchFamily="18" charset="0"/>
                <a:cs typeface="Times New Roman" panose="02020603050405020304" pitchFamily="18" charset="0"/>
              </a:rPr>
              <a:t>Webbing</a:t>
            </a:r>
          </a:p>
          <a:p>
            <a:r>
              <a:rPr lang="en-GB" sz="2000" dirty="0">
                <a:latin typeface="Times New Roman" panose="02020603050405020304" pitchFamily="18" charset="0"/>
                <a:cs typeface="Times New Roman" panose="02020603050405020304" pitchFamily="18" charset="0"/>
              </a:rPr>
              <a:t>Webbing is a systematic process for recording brainstorming. The process involves all the members of the integrated team, and is used to determine the topics, concepts and skills to be addressed in the curriculum.</a:t>
            </a:r>
          </a:p>
          <a:p>
            <a:r>
              <a:rPr lang="en-GB" sz="2000" dirty="0">
                <a:latin typeface="Times New Roman" panose="02020603050405020304" pitchFamily="18" charset="0"/>
                <a:cs typeface="Times New Roman" panose="02020603050405020304" pitchFamily="18" charset="0"/>
              </a:rPr>
              <a:t>The illustration shown below is a simple example of a web for the theme: CHANGE.</a:t>
            </a:r>
          </a:p>
        </p:txBody>
      </p:sp>
      <p:pic>
        <p:nvPicPr>
          <p:cNvPr id="4" name="Picture 3"/>
          <p:cNvPicPr>
            <a:picLocks noChangeAspect="1"/>
          </p:cNvPicPr>
          <p:nvPr/>
        </p:nvPicPr>
        <p:blipFill>
          <a:blip r:embed="rId3"/>
          <a:stretch>
            <a:fillRect/>
          </a:stretch>
        </p:blipFill>
        <p:spPr>
          <a:xfrm>
            <a:off x="2541806" y="2976711"/>
            <a:ext cx="7148365" cy="3291687"/>
          </a:xfrm>
          <a:prstGeom prst="rect">
            <a:avLst/>
          </a:prstGeom>
        </p:spPr>
      </p:pic>
    </p:spTree>
    <p:extLst>
      <p:ext uri="{BB962C8B-B14F-4D97-AF65-F5344CB8AC3E}">
        <p14:creationId xmlns:p14="http://schemas.microsoft.com/office/powerpoint/2010/main" val="22982069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07035" y="2489954"/>
            <a:ext cx="1350178" cy="1231106"/>
          </a:xfrm>
          <a:prstGeom prst="rect">
            <a:avLst/>
          </a:prstGeom>
        </p:spPr>
        <p:txBody>
          <a:bodyPr wrap="none">
            <a:spAutoFit/>
          </a:bodyPr>
          <a:lstStyle/>
          <a:p>
            <a:r>
              <a:rPr lang="en-GB" sz="2800" dirty="0">
                <a:solidFill>
                  <a:srgbClr val="FF0000"/>
                </a:solidFill>
                <a:latin typeface="Times New Roman" panose="02020603050405020304" pitchFamily="18" charset="0"/>
              </a:rPr>
              <a:t>2.3</a:t>
            </a:r>
          </a:p>
          <a:p>
            <a:r>
              <a:rPr lang="en-GB" sz="2800" dirty="0">
                <a:solidFill>
                  <a:srgbClr val="FF0000"/>
                </a:solidFill>
                <a:latin typeface="Times New Roman" panose="02020603050405020304" pitchFamily="18" charset="0"/>
              </a:rPr>
              <a:t>Webbed</a:t>
            </a:r>
          </a:p>
          <a:p>
            <a:pPr lvl="0"/>
            <a:r>
              <a:rPr lang="en-GB" dirty="0">
                <a:solidFill>
                  <a:srgbClr val="FF0000"/>
                </a:solidFill>
                <a:latin typeface="Times New Roman" panose="02020603050405020304" pitchFamily="18" charset="0"/>
              </a:rPr>
              <a:t>(continued)</a:t>
            </a:r>
            <a:endParaRPr lang="en-GB" sz="2800" dirty="0"/>
          </a:p>
        </p:txBody>
      </p:sp>
      <p:sp>
        <p:nvSpPr>
          <p:cNvPr id="7" name="Rectangle 6"/>
          <p:cNvSpPr/>
          <p:nvPr/>
        </p:nvSpPr>
        <p:spPr>
          <a:xfrm>
            <a:off x="2541806" y="6268398"/>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Two: Integration of the Curriculum  -  </a:t>
            </a:r>
            <a:r>
              <a:rPr lang="en-GB" b="1" i="1" dirty="0">
                <a:solidFill>
                  <a:srgbClr val="000000"/>
                </a:solidFill>
                <a:latin typeface="Times New Roman" panose="02020603050405020304" pitchFamily="18" charset="0"/>
              </a:rPr>
              <a:t>Across the Disciplines</a:t>
            </a:r>
            <a:endParaRPr lang="en-GB" dirty="0"/>
          </a:p>
        </p:txBody>
      </p:sp>
      <p:pic>
        <p:nvPicPr>
          <p:cNvPr id="13314" name="Picture 2" descr="http://oregonstate.edu/instruction/ed555/zone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541806" y="1383439"/>
            <a:ext cx="7353300" cy="4401205"/>
          </a:xfrm>
          <a:prstGeom prst="rect">
            <a:avLst/>
          </a:prstGeom>
        </p:spPr>
        <p:txBody>
          <a:bodyPr wrap="square">
            <a:spAutoFit/>
          </a:bodyPr>
          <a:lstStyle/>
          <a:p>
            <a:r>
              <a:rPr lang="en-GB" sz="2000" b="1" dirty="0">
                <a:solidFill>
                  <a:srgbClr val="FF0000"/>
                </a:solidFill>
                <a:latin typeface="Times New Roman" panose="02020603050405020304" pitchFamily="18" charset="0"/>
              </a:rPr>
              <a:t>Brainstorming</a:t>
            </a:r>
          </a:p>
          <a:p>
            <a:r>
              <a:rPr lang="en-GB" sz="2000" dirty="0">
                <a:solidFill>
                  <a:srgbClr val="000000"/>
                </a:solidFill>
                <a:latin typeface="Times New Roman" panose="02020603050405020304" pitchFamily="18" charset="0"/>
              </a:rPr>
              <a:t>There are many procedures for brainstorming and recording the process. No matter which process is used, there are a few guidelines which make brainstorming more effective.</a:t>
            </a:r>
          </a:p>
          <a:p>
            <a:endParaRPr lang="en-GB" sz="2000" dirty="0">
              <a:solidFill>
                <a:srgbClr val="000000"/>
              </a:solidFill>
              <a:latin typeface="Times New Roman" panose="02020603050405020304" pitchFamily="18" charset="0"/>
            </a:endParaRPr>
          </a:p>
          <a:p>
            <a:pPr>
              <a:buFont typeface="Arial" panose="020B0604020202020204" pitchFamily="34" charset="0"/>
              <a:buChar char="•"/>
            </a:pPr>
            <a:r>
              <a:rPr lang="en-GB" sz="2000" dirty="0">
                <a:solidFill>
                  <a:srgbClr val="000000"/>
                </a:solidFill>
                <a:latin typeface="Times New Roman" panose="02020603050405020304" pitchFamily="18" charset="0"/>
              </a:rPr>
              <a:t>Generate as many ideas as possible.</a:t>
            </a:r>
          </a:p>
          <a:p>
            <a:pPr>
              <a:buFont typeface="Arial" panose="020B0604020202020204" pitchFamily="34" charset="0"/>
              <a:buChar char="•"/>
            </a:pPr>
            <a:r>
              <a:rPr lang="en-GB" sz="2000" dirty="0">
                <a:solidFill>
                  <a:srgbClr val="000000"/>
                </a:solidFill>
                <a:latin typeface="Times New Roman" panose="02020603050405020304" pitchFamily="18" charset="0"/>
              </a:rPr>
              <a:t>Accept all ideas.</a:t>
            </a:r>
          </a:p>
          <a:p>
            <a:pPr>
              <a:buFont typeface="Arial" panose="020B0604020202020204" pitchFamily="34" charset="0"/>
              <a:buChar char="•"/>
            </a:pPr>
            <a:r>
              <a:rPr lang="en-GB" sz="2000" dirty="0">
                <a:solidFill>
                  <a:srgbClr val="000000"/>
                </a:solidFill>
                <a:latin typeface="Times New Roman" panose="02020603050405020304" pitchFamily="18" charset="0"/>
              </a:rPr>
              <a:t>Seek clarification, if necessary, but do not edit at this stage.</a:t>
            </a:r>
          </a:p>
          <a:p>
            <a:pPr>
              <a:buFont typeface="Arial" panose="020B0604020202020204" pitchFamily="34" charset="0"/>
              <a:buChar char="•"/>
            </a:pPr>
            <a:r>
              <a:rPr lang="en-GB" sz="2000" dirty="0">
                <a:solidFill>
                  <a:srgbClr val="000000"/>
                </a:solidFill>
                <a:latin typeface="Times New Roman" panose="02020603050405020304" pitchFamily="18" charset="0"/>
              </a:rPr>
              <a:t>Encourage people to brainstorm on their own before contributing to a common pool of ideas.</a:t>
            </a:r>
          </a:p>
          <a:p>
            <a:pPr>
              <a:buFont typeface="Arial" panose="020B0604020202020204" pitchFamily="34" charset="0"/>
              <a:buChar char="•"/>
            </a:pPr>
            <a:r>
              <a:rPr lang="en-GB" sz="2000" dirty="0">
                <a:solidFill>
                  <a:srgbClr val="000000"/>
                </a:solidFill>
                <a:latin typeface="Times New Roman" panose="02020603050405020304" pitchFamily="18" charset="0"/>
              </a:rPr>
              <a:t>Remember that brainstorming is an open-ended exercise. At any time, new ideas or directions may be introduced.</a:t>
            </a:r>
          </a:p>
          <a:p>
            <a:pPr>
              <a:buFont typeface="Arial" panose="020B0604020202020204" pitchFamily="34" charset="0"/>
              <a:buChar char="•"/>
            </a:pPr>
            <a:r>
              <a:rPr lang="en-GB" sz="2000" dirty="0">
                <a:solidFill>
                  <a:srgbClr val="000000"/>
                </a:solidFill>
                <a:latin typeface="Times New Roman" panose="02020603050405020304" pitchFamily="18" charset="0"/>
              </a:rPr>
              <a:t>Do not close down the process too soon. Provide ample thinking time.</a:t>
            </a:r>
            <a:endParaRPr lang="en-GB" sz="2000" b="0"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13122383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312" y="1028015"/>
            <a:ext cx="8530328" cy="4832092"/>
          </a:xfrm>
          <a:prstGeom prst="rect">
            <a:avLst/>
          </a:prstGeom>
        </p:spPr>
        <p:txBody>
          <a:bodyPr wrap="square">
            <a:spAutoFit/>
          </a:bodyPr>
          <a:lstStyle/>
          <a:p>
            <a:r>
              <a:rPr lang="en-GB" sz="2800" dirty="0">
                <a:latin typeface="Times New Roman" panose="02020603050405020304" pitchFamily="18" charset="0"/>
                <a:cs typeface="Times New Roman" panose="02020603050405020304" pitchFamily="18" charset="0"/>
              </a:rPr>
              <a:t>The threaded approach to integration is a </a:t>
            </a:r>
            <a:r>
              <a:rPr lang="en-GB" sz="2800" dirty="0" err="1">
                <a:latin typeface="Times New Roman" panose="02020603050405020304" pitchFamily="18" charset="0"/>
                <a:cs typeface="Times New Roman" panose="02020603050405020304" pitchFamily="18" charset="0"/>
              </a:rPr>
              <a:t>metacurricular</a:t>
            </a:r>
            <a:r>
              <a:rPr lang="en-GB" sz="2800" dirty="0">
                <a:latin typeface="Times New Roman" panose="02020603050405020304" pitchFamily="18" charset="0"/>
                <a:cs typeface="Times New Roman" panose="02020603050405020304" pitchFamily="18" charset="0"/>
              </a:rPr>
              <a:t> approach where big ideas are enlarged. This methodology threads thinking skills, social skills, study skills, graphic organizers, technology, and a multiple intelligences (see Howard Gardner)approach to thinking throughout all disciplines.</a:t>
            </a:r>
          </a:p>
          <a:p>
            <a:endParaRPr lang="en-GB"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The threaded approach supersedes all subject matter content. Using this approach, interdepartmental teams can focus on thinking skills to integrate with content information.</a:t>
            </a:r>
          </a:p>
        </p:txBody>
      </p:sp>
      <p:sp>
        <p:nvSpPr>
          <p:cNvPr id="6" name="Rectangle 5"/>
          <p:cNvSpPr/>
          <p:nvPr/>
        </p:nvSpPr>
        <p:spPr>
          <a:xfrm>
            <a:off x="407035" y="2489954"/>
            <a:ext cx="1539204" cy="954107"/>
          </a:xfrm>
          <a:prstGeom prst="rect">
            <a:avLst/>
          </a:prstGeom>
        </p:spPr>
        <p:txBody>
          <a:bodyPr wrap="none">
            <a:spAutoFit/>
          </a:bodyPr>
          <a:lstStyle/>
          <a:p>
            <a:r>
              <a:rPr lang="en-GB" sz="2800" dirty="0">
                <a:solidFill>
                  <a:srgbClr val="FF0000"/>
                </a:solidFill>
                <a:latin typeface="Times New Roman" panose="02020603050405020304" pitchFamily="18" charset="0"/>
              </a:rPr>
              <a:t>2.4</a:t>
            </a:r>
          </a:p>
          <a:p>
            <a:r>
              <a:rPr lang="en-GB" sz="2800" dirty="0">
                <a:solidFill>
                  <a:srgbClr val="FF0000"/>
                </a:solidFill>
                <a:latin typeface="Times New Roman" panose="02020603050405020304" pitchFamily="18" charset="0"/>
              </a:rPr>
              <a:t>Threaded</a:t>
            </a:r>
            <a:endParaRPr lang="en-GB" sz="2800" dirty="0"/>
          </a:p>
        </p:txBody>
      </p:sp>
      <p:sp>
        <p:nvSpPr>
          <p:cNvPr id="7" name="Rectangle 6"/>
          <p:cNvSpPr/>
          <p:nvPr/>
        </p:nvSpPr>
        <p:spPr>
          <a:xfrm>
            <a:off x="2305312" y="624903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Two: Integration of the Curriculum  -  </a:t>
            </a:r>
            <a:r>
              <a:rPr lang="en-GB" b="1" i="1" dirty="0">
                <a:solidFill>
                  <a:srgbClr val="000000"/>
                </a:solidFill>
                <a:latin typeface="Times New Roman" panose="02020603050405020304" pitchFamily="18" charset="0"/>
              </a:rPr>
              <a:t>Across the Disciplines</a:t>
            </a:r>
            <a:endParaRPr lang="en-GB" dirty="0"/>
          </a:p>
        </p:txBody>
      </p:sp>
      <p:pic>
        <p:nvPicPr>
          <p:cNvPr id="12290" name="Picture 2" descr="http://oregonstate.edu/instruction/ed555/zone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4352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07035" y="2489954"/>
            <a:ext cx="1539204" cy="1231106"/>
          </a:xfrm>
          <a:prstGeom prst="rect">
            <a:avLst/>
          </a:prstGeom>
        </p:spPr>
        <p:txBody>
          <a:bodyPr wrap="none">
            <a:spAutoFit/>
          </a:bodyPr>
          <a:lstStyle/>
          <a:p>
            <a:r>
              <a:rPr lang="en-GB" sz="2800" dirty="0">
                <a:solidFill>
                  <a:srgbClr val="FF0000"/>
                </a:solidFill>
                <a:latin typeface="Times New Roman" panose="02020603050405020304" pitchFamily="18" charset="0"/>
              </a:rPr>
              <a:t>2.4</a:t>
            </a:r>
          </a:p>
          <a:p>
            <a:r>
              <a:rPr lang="en-GB" sz="2800" dirty="0">
                <a:solidFill>
                  <a:srgbClr val="FF0000"/>
                </a:solidFill>
                <a:latin typeface="Times New Roman" panose="02020603050405020304" pitchFamily="18" charset="0"/>
              </a:rPr>
              <a:t>Threaded</a:t>
            </a:r>
          </a:p>
          <a:p>
            <a:pPr lvl="0"/>
            <a:r>
              <a:rPr lang="en-GB" dirty="0">
                <a:solidFill>
                  <a:srgbClr val="FF0000"/>
                </a:solidFill>
                <a:latin typeface="Times New Roman" panose="02020603050405020304" pitchFamily="18" charset="0"/>
              </a:rPr>
              <a:t>(continued)</a:t>
            </a:r>
            <a:endParaRPr lang="en-GB" sz="2800" dirty="0"/>
          </a:p>
        </p:txBody>
      </p:sp>
      <p:sp>
        <p:nvSpPr>
          <p:cNvPr id="7" name="Rectangle 6"/>
          <p:cNvSpPr/>
          <p:nvPr/>
        </p:nvSpPr>
        <p:spPr>
          <a:xfrm>
            <a:off x="2305312" y="624903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Two: Integration of the Curriculum  -  </a:t>
            </a:r>
            <a:r>
              <a:rPr lang="en-GB" b="1" i="1" dirty="0">
                <a:solidFill>
                  <a:srgbClr val="000000"/>
                </a:solidFill>
                <a:latin typeface="Times New Roman" panose="02020603050405020304" pitchFamily="18" charset="0"/>
              </a:rPr>
              <a:t>Across the Disciplines</a:t>
            </a:r>
            <a:endParaRPr lang="en-GB" dirty="0"/>
          </a:p>
        </p:txBody>
      </p:sp>
      <p:pic>
        <p:nvPicPr>
          <p:cNvPr id="12290" name="Picture 2" descr="http://oregonstate.edu/instruction/ed555/zone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305312" y="1303675"/>
            <a:ext cx="7570208" cy="3970318"/>
          </a:xfrm>
          <a:prstGeom prst="rect">
            <a:avLst/>
          </a:prstGeom>
        </p:spPr>
        <p:txBody>
          <a:bodyPr wrap="square">
            <a:spAutoFit/>
          </a:bodyPr>
          <a:lstStyle/>
          <a:p>
            <a:r>
              <a:rPr lang="en-GB" sz="2800" dirty="0">
                <a:solidFill>
                  <a:srgbClr val="000000"/>
                </a:solidFill>
                <a:latin typeface="Times New Roman" panose="02020603050405020304" pitchFamily="18" charset="0"/>
              </a:rPr>
              <a:t>The threaded approach takes learning to a synthesis level. That is, teachers incorporate into their teaching strategies such techniques as inquiry and self-reflection. </a:t>
            </a:r>
          </a:p>
          <a:p>
            <a:endParaRPr lang="en-GB" sz="2800" dirty="0">
              <a:solidFill>
                <a:srgbClr val="000000"/>
              </a:solidFill>
              <a:latin typeface="Times New Roman" panose="02020603050405020304" pitchFamily="18" charset="0"/>
            </a:endParaRPr>
          </a:p>
          <a:p>
            <a:r>
              <a:rPr lang="en-GB" sz="2800" dirty="0">
                <a:solidFill>
                  <a:srgbClr val="000000"/>
                </a:solidFill>
                <a:latin typeface="Times New Roman" panose="02020603050405020304" pitchFamily="18" charset="0"/>
              </a:rPr>
              <a:t>For example, a teacher may ask the student: what do you think about that? Or, what thinking skills did you use and find most helpful in solving the problem?</a:t>
            </a:r>
            <a:endParaRPr lang="en-GB" sz="2800" dirty="0"/>
          </a:p>
        </p:txBody>
      </p:sp>
    </p:spTree>
    <p:extLst>
      <p:ext uri="{BB962C8B-B14F-4D97-AF65-F5344CB8AC3E}">
        <p14:creationId xmlns:p14="http://schemas.microsoft.com/office/powerpoint/2010/main" val="16017957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312" y="1010820"/>
            <a:ext cx="8530328" cy="5201424"/>
          </a:xfrm>
          <a:prstGeom prst="rect">
            <a:avLst/>
          </a:prstGeom>
        </p:spPr>
        <p:txBody>
          <a:bodyPr wrap="square">
            <a:spAutoFit/>
          </a:bodyPr>
          <a:lstStyle/>
          <a:p>
            <a:r>
              <a:rPr lang="en-GB" sz="2800" dirty="0">
                <a:latin typeface="Times New Roman" panose="02020603050405020304" pitchFamily="18" charset="0"/>
                <a:cs typeface="Times New Roman" panose="02020603050405020304" pitchFamily="18" charset="0"/>
              </a:rPr>
              <a:t>In an integrated methodology interdisciplinary topics are arranged around overlapping concepts and emergent patterns. This process blends the disciplines by finding overlapping skills, concepts, and attitudes found across the disciplines.</a:t>
            </a:r>
          </a:p>
          <a:p>
            <a:endParaRPr lang="en-GB"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Much like the shared methodology, integration is a result of shifting related ideas out of the subject matter content. An important process of the integrated methodology is that teachers work together on the topics or themes as commonalities emerge.</a:t>
            </a:r>
          </a:p>
          <a:p>
            <a:endParaRPr lang="en-GB" sz="2400" b="0" i="0" dirty="0">
              <a:solidFill>
                <a:srgbClr val="000000"/>
              </a:solidFill>
              <a:effectLst/>
              <a:latin typeface="Times New Roman" panose="02020603050405020304" pitchFamily="18" charset="0"/>
            </a:endParaRPr>
          </a:p>
        </p:txBody>
      </p:sp>
      <p:sp>
        <p:nvSpPr>
          <p:cNvPr id="6" name="Rectangle 5"/>
          <p:cNvSpPr/>
          <p:nvPr/>
        </p:nvSpPr>
        <p:spPr>
          <a:xfrm>
            <a:off x="407035" y="2489954"/>
            <a:ext cx="1638590" cy="954107"/>
          </a:xfrm>
          <a:prstGeom prst="rect">
            <a:avLst/>
          </a:prstGeom>
        </p:spPr>
        <p:txBody>
          <a:bodyPr wrap="none">
            <a:spAutoFit/>
          </a:bodyPr>
          <a:lstStyle/>
          <a:p>
            <a:r>
              <a:rPr lang="en-GB" sz="2800" dirty="0">
                <a:solidFill>
                  <a:srgbClr val="FF0000"/>
                </a:solidFill>
                <a:latin typeface="Times New Roman" panose="02020603050405020304" pitchFamily="18" charset="0"/>
              </a:rPr>
              <a:t>2.5</a:t>
            </a:r>
          </a:p>
          <a:p>
            <a:r>
              <a:rPr lang="en-GB" sz="2800" dirty="0">
                <a:solidFill>
                  <a:srgbClr val="FF0000"/>
                </a:solidFill>
                <a:latin typeface="Times New Roman" panose="02020603050405020304" pitchFamily="18" charset="0"/>
              </a:rPr>
              <a:t>Integrated</a:t>
            </a:r>
            <a:endParaRPr lang="en-GB" sz="2800" dirty="0"/>
          </a:p>
        </p:txBody>
      </p:sp>
      <p:sp>
        <p:nvSpPr>
          <p:cNvPr id="7" name="Rectangle 6"/>
          <p:cNvSpPr/>
          <p:nvPr/>
        </p:nvSpPr>
        <p:spPr>
          <a:xfrm>
            <a:off x="2305312" y="615782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353300" cy="369332"/>
          </a:xfrm>
          <a:prstGeom prst="rect">
            <a:avLst/>
          </a:prstGeom>
        </p:spPr>
        <p:txBody>
          <a:bodyPr wrap="square">
            <a:spAutoFit/>
          </a:bodyPr>
          <a:lstStyle/>
          <a:p>
            <a:r>
              <a:rPr lang="en-GB" b="1" dirty="0">
                <a:latin typeface="Times New Roman" panose="02020603050405020304" pitchFamily="18" charset="0"/>
              </a:rPr>
              <a:t>Form Two: Integration of the Curriculum  -  </a:t>
            </a:r>
            <a:r>
              <a:rPr lang="en-GB" b="1" i="1" dirty="0">
                <a:solidFill>
                  <a:srgbClr val="000000"/>
                </a:solidFill>
                <a:latin typeface="Times New Roman" panose="02020603050405020304" pitchFamily="18" charset="0"/>
              </a:rPr>
              <a:t>Across the Disciplines</a:t>
            </a:r>
            <a:endParaRPr lang="en-GB" dirty="0"/>
          </a:p>
        </p:txBody>
      </p:sp>
      <p:pic>
        <p:nvPicPr>
          <p:cNvPr id="11266" name="Picture 2" descr="http://oregonstate.edu/instruction/ed555/zone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5480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07035" y="2489954"/>
            <a:ext cx="1619354" cy="954107"/>
          </a:xfrm>
          <a:prstGeom prst="rect">
            <a:avLst/>
          </a:prstGeom>
        </p:spPr>
        <p:txBody>
          <a:bodyPr wrap="none">
            <a:spAutoFit/>
          </a:bodyPr>
          <a:lstStyle/>
          <a:p>
            <a:r>
              <a:rPr lang="en-GB" sz="2800" dirty="0">
                <a:solidFill>
                  <a:srgbClr val="FF0000"/>
                </a:solidFill>
                <a:latin typeface="Times New Roman" panose="02020603050405020304" pitchFamily="18" charset="0"/>
              </a:rPr>
              <a:t>3.1</a:t>
            </a:r>
          </a:p>
          <a:p>
            <a:r>
              <a:rPr lang="en-GB" sz="2800" dirty="0">
                <a:solidFill>
                  <a:srgbClr val="FF0000"/>
                </a:solidFill>
                <a:latin typeface="Times New Roman" panose="02020603050405020304" pitchFamily="18" charset="0"/>
              </a:rPr>
              <a:t>Immersed</a:t>
            </a:r>
            <a:endParaRPr lang="en-GB" sz="2800" dirty="0"/>
          </a:p>
        </p:txBody>
      </p:sp>
      <p:sp>
        <p:nvSpPr>
          <p:cNvPr id="7" name="Rectangle 6"/>
          <p:cNvSpPr/>
          <p:nvPr/>
        </p:nvSpPr>
        <p:spPr>
          <a:xfrm>
            <a:off x="2305312" y="615782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890248" cy="369332"/>
          </a:xfrm>
          <a:prstGeom prst="rect">
            <a:avLst/>
          </a:prstGeom>
        </p:spPr>
        <p:txBody>
          <a:bodyPr wrap="square">
            <a:spAutoFit/>
          </a:bodyPr>
          <a:lstStyle/>
          <a:p>
            <a:r>
              <a:rPr lang="en-GB" b="1" dirty="0">
                <a:latin typeface="Times New Roman" panose="02020603050405020304" pitchFamily="18" charset="0"/>
              </a:rPr>
              <a:t>Form Three: Integration of the Curriculum  -  </a:t>
            </a:r>
            <a:r>
              <a:rPr lang="en-GB" b="1" i="1" dirty="0">
                <a:solidFill>
                  <a:srgbClr val="000000"/>
                </a:solidFill>
                <a:latin typeface="Times New Roman" panose="02020603050405020304" pitchFamily="18" charset="0"/>
              </a:rPr>
              <a:t>Within and Across Learners</a:t>
            </a:r>
            <a:endParaRPr lang="en-GB" dirty="0"/>
          </a:p>
        </p:txBody>
      </p:sp>
      <p:pic>
        <p:nvPicPr>
          <p:cNvPr id="10242" name="Picture 2" descr="http://oregonstate.edu/instruction/ed555/zone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305312" y="1064680"/>
            <a:ext cx="8278868" cy="4401205"/>
          </a:xfrm>
          <a:prstGeom prst="rect">
            <a:avLst/>
          </a:prstGeom>
        </p:spPr>
        <p:txBody>
          <a:bodyPr wrap="square">
            <a:spAutoFit/>
          </a:bodyPr>
          <a:lstStyle/>
          <a:p>
            <a:r>
              <a:rPr lang="en-GB" sz="2800" dirty="0">
                <a:solidFill>
                  <a:srgbClr val="000000"/>
                </a:solidFill>
                <a:latin typeface="Times New Roman" panose="02020603050405020304" pitchFamily="18" charset="0"/>
              </a:rPr>
              <a:t>The immersed methodology focuses all curricular content on interest and expertise. With this methodology, integration takes place within the learners, with little or no outside intervention.</a:t>
            </a:r>
          </a:p>
          <a:p>
            <a:endParaRPr lang="en-GB" sz="2800" dirty="0">
              <a:solidFill>
                <a:srgbClr val="000000"/>
              </a:solidFill>
              <a:latin typeface="Times New Roman" panose="02020603050405020304" pitchFamily="18" charset="0"/>
            </a:endParaRPr>
          </a:p>
          <a:p>
            <a:r>
              <a:rPr lang="en-GB" sz="2800" dirty="0">
                <a:solidFill>
                  <a:srgbClr val="000000"/>
                </a:solidFill>
                <a:latin typeface="Times New Roman" panose="02020603050405020304" pitchFamily="18" charset="0"/>
              </a:rPr>
              <a:t>For example, students such as doctoral candidates are generally immersed in a field of study. These students integrate all information and data to answer a question or interest or solve a problem. This immersed study is often undertaken in a field of intense interest or passion.</a:t>
            </a:r>
          </a:p>
        </p:txBody>
      </p:sp>
    </p:spTree>
    <p:extLst>
      <p:ext uri="{BB962C8B-B14F-4D97-AF65-F5344CB8AC3E}">
        <p14:creationId xmlns:p14="http://schemas.microsoft.com/office/powerpoint/2010/main" val="36561244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07035" y="2489954"/>
            <a:ext cx="1619354" cy="1231106"/>
          </a:xfrm>
          <a:prstGeom prst="rect">
            <a:avLst/>
          </a:prstGeom>
        </p:spPr>
        <p:txBody>
          <a:bodyPr wrap="none">
            <a:spAutoFit/>
          </a:bodyPr>
          <a:lstStyle/>
          <a:p>
            <a:r>
              <a:rPr lang="en-GB" sz="2800" dirty="0">
                <a:solidFill>
                  <a:srgbClr val="FF0000"/>
                </a:solidFill>
                <a:latin typeface="Times New Roman" panose="02020603050405020304" pitchFamily="18" charset="0"/>
              </a:rPr>
              <a:t>3.1</a:t>
            </a:r>
          </a:p>
          <a:p>
            <a:r>
              <a:rPr lang="en-GB" sz="2800" dirty="0">
                <a:solidFill>
                  <a:srgbClr val="FF0000"/>
                </a:solidFill>
                <a:latin typeface="Times New Roman" panose="02020603050405020304" pitchFamily="18" charset="0"/>
              </a:rPr>
              <a:t>Immersed</a:t>
            </a:r>
          </a:p>
          <a:p>
            <a:pPr lvl="0"/>
            <a:r>
              <a:rPr lang="en-GB" dirty="0">
                <a:solidFill>
                  <a:srgbClr val="FF0000"/>
                </a:solidFill>
                <a:latin typeface="Times New Roman" panose="02020603050405020304" pitchFamily="18" charset="0"/>
              </a:rPr>
              <a:t>(continued)</a:t>
            </a:r>
            <a:endParaRPr lang="en-GB" sz="2800" dirty="0">
              <a:solidFill>
                <a:prstClr val="black"/>
              </a:solidFill>
            </a:endParaRPr>
          </a:p>
        </p:txBody>
      </p:sp>
      <p:sp>
        <p:nvSpPr>
          <p:cNvPr id="7" name="Rectangle 6"/>
          <p:cNvSpPr/>
          <p:nvPr/>
        </p:nvSpPr>
        <p:spPr>
          <a:xfrm>
            <a:off x="2305312" y="6336830"/>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890248" cy="369332"/>
          </a:xfrm>
          <a:prstGeom prst="rect">
            <a:avLst/>
          </a:prstGeom>
        </p:spPr>
        <p:txBody>
          <a:bodyPr wrap="square">
            <a:spAutoFit/>
          </a:bodyPr>
          <a:lstStyle/>
          <a:p>
            <a:r>
              <a:rPr lang="en-GB" b="1" dirty="0">
                <a:latin typeface="Times New Roman" panose="02020603050405020304" pitchFamily="18" charset="0"/>
              </a:rPr>
              <a:t>Form Three: Integration of the Curriculum  -  </a:t>
            </a:r>
            <a:r>
              <a:rPr lang="en-GB" b="1" i="1" dirty="0">
                <a:solidFill>
                  <a:srgbClr val="000000"/>
                </a:solidFill>
                <a:latin typeface="Times New Roman" panose="02020603050405020304" pitchFamily="18" charset="0"/>
              </a:rPr>
              <a:t>Within and Across Learners</a:t>
            </a:r>
            <a:endParaRPr lang="en-GB" dirty="0"/>
          </a:p>
        </p:txBody>
      </p:sp>
      <p:pic>
        <p:nvPicPr>
          <p:cNvPr id="10242" name="Picture 2" descr="http://oregonstate.edu/instruction/ed555/zone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305312" y="938741"/>
            <a:ext cx="8827508" cy="5262979"/>
          </a:xfrm>
          <a:prstGeom prst="rect">
            <a:avLst/>
          </a:prstGeom>
        </p:spPr>
        <p:txBody>
          <a:bodyPr wrap="square">
            <a:spAutoFit/>
          </a:bodyPr>
          <a:lstStyle/>
          <a:p>
            <a:r>
              <a:rPr lang="en-GB" sz="2800" dirty="0">
                <a:solidFill>
                  <a:srgbClr val="000000"/>
                </a:solidFill>
                <a:latin typeface="Times New Roman" panose="02020603050405020304" pitchFamily="18" charset="0"/>
              </a:rPr>
              <a:t>Similarly, a young child will immerse themselves in drawing pictures or writing stories about subjects which they are extremely interested. This is normal </a:t>
            </a:r>
            <a:r>
              <a:rPr lang="en-GB" sz="2800" dirty="0" err="1">
                <a:solidFill>
                  <a:srgbClr val="000000"/>
                </a:solidFill>
                <a:latin typeface="Times New Roman" panose="02020603050405020304" pitchFamily="18" charset="0"/>
              </a:rPr>
              <a:t>behavior</a:t>
            </a:r>
            <a:r>
              <a:rPr lang="en-GB" sz="2800" dirty="0">
                <a:solidFill>
                  <a:srgbClr val="000000"/>
                </a:solidFill>
                <a:latin typeface="Times New Roman" panose="02020603050405020304" pitchFamily="18" charset="0"/>
              </a:rPr>
              <a:t> which is often viewed by teachers as obsessive and therefore diverted.</a:t>
            </a:r>
          </a:p>
          <a:p>
            <a:endParaRPr lang="en-GB" sz="2800" dirty="0">
              <a:solidFill>
                <a:srgbClr val="000000"/>
              </a:solidFill>
              <a:latin typeface="Times New Roman" panose="02020603050405020304" pitchFamily="18" charset="0"/>
            </a:endParaRPr>
          </a:p>
          <a:p>
            <a:r>
              <a:rPr lang="en-GB" sz="2800" dirty="0">
                <a:solidFill>
                  <a:srgbClr val="000000"/>
                </a:solidFill>
                <a:latin typeface="Times New Roman" panose="02020603050405020304" pitchFamily="18" charset="0"/>
              </a:rPr>
              <a:t>Just as most artists and writers have a passion for their field, immersed learners continually make connections between their chosen topic of interest and subjects. Immersion takes advantage of this intense interest and allows students to make these connections and self-direct their learning based on those interests.</a:t>
            </a:r>
            <a:endParaRPr lang="en-GB" sz="2800" b="0"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36729398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312" y="1010820"/>
            <a:ext cx="8530328" cy="4893647"/>
          </a:xfrm>
          <a:prstGeom prst="rect">
            <a:avLst/>
          </a:prstGeom>
        </p:spPr>
        <p:txBody>
          <a:bodyPr wrap="square">
            <a:spAutoFit/>
          </a:bodyPr>
          <a:lstStyle/>
          <a:p>
            <a:r>
              <a:rPr lang="en-GB" sz="2400" dirty="0">
                <a:solidFill>
                  <a:srgbClr val="000000"/>
                </a:solidFill>
                <a:latin typeface="Times New Roman" panose="02020603050405020304" pitchFamily="18" charset="0"/>
              </a:rPr>
              <a:t>A networked methodology creates multiple dimensions and directions of focus. Like brainstorming, it provides various ideas and ways of discovering.</a:t>
            </a:r>
          </a:p>
          <a:p>
            <a:endParaRPr lang="en-GB" sz="2400" dirty="0">
              <a:solidFill>
                <a:srgbClr val="000000"/>
              </a:solidFill>
              <a:latin typeface="Times New Roman" panose="02020603050405020304" pitchFamily="18" charset="0"/>
            </a:endParaRPr>
          </a:p>
          <a:p>
            <a:r>
              <a:rPr lang="en-GB" sz="2400" dirty="0">
                <a:solidFill>
                  <a:srgbClr val="000000"/>
                </a:solidFill>
                <a:latin typeface="Times New Roman" panose="02020603050405020304" pitchFamily="18" charset="0"/>
              </a:rPr>
              <a:t>The networked methodology is totally student </a:t>
            </a:r>
            <a:r>
              <a:rPr lang="en-GB" sz="2400" dirty="0" err="1">
                <a:solidFill>
                  <a:srgbClr val="000000"/>
                </a:solidFill>
                <a:latin typeface="Times New Roman" panose="02020603050405020304" pitchFamily="18" charset="0"/>
              </a:rPr>
              <a:t>centered</a:t>
            </a:r>
            <a:r>
              <a:rPr lang="en-GB" sz="2400" dirty="0">
                <a:solidFill>
                  <a:srgbClr val="000000"/>
                </a:solidFill>
                <a:latin typeface="Times New Roman" panose="02020603050405020304" pitchFamily="18" charset="0"/>
              </a:rPr>
              <a:t>. It professes that only the learner can direct the integration process. The methodology proposes that the learner knows their topic and can self-direct their focus on the necessary resources both within and across subject areas.</a:t>
            </a:r>
          </a:p>
          <a:p>
            <a:endParaRPr lang="en-GB" sz="2400" dirty="0">
              <a:solidFill>
                <a:srgbClr val="000000"/>
              </a:solidFill>
              <a:latin typeface="Times New Roman" panose="02020603050405020304" pitchFamily="18" charset="0"/>
            </a:endParaRPr>
          </a:p>
          <a:p>
            <a:r>
              <a:rPr lang="en-GB" sz="2400" dirty="0">
                <a:solidFill>
                  <a:srgbClr val="000000"/>
                </a:solidFill>
                <a:latin typeface="Times New Roman" panose="02020603050405020304" pitchFamily="18" charset="0"/>
              </a:rPr>
              <a:t>Networks are created between the learner and various information systems, subject matter experts, and others who have an interest, experience or knowledge of the topic or theme.</a:t>
            </a:r>
            <a:endParaRPr lang="en-GB" sz="2400" b="0" i="0" dirty="0">
              <a:solidFill>
                <a:srgbClr val="000000"/>
              </a:solidFill>
              <a:effectLst/>
              <a:latin typeface="Times New Roman" panose="02020603050405020304" pitchFamily="18" charset="0"/>
            </a:endParaRPr>
          </a:p>
        </p:txBody>
      </p:sp>
      <p:sp>
        <p:nvSpPr>
          <p:cNvPr id="6" name="Rectangle 5"/>
          <p:cNvSpPr/>
          <p:nvPr/>
        </p:nvSpPr>
        <p:spPr>
          <a:xfrm>
            <a:off x="407035" y="2489954"/>
            <a:ext cx="1779654" cy="954107"/>
          </a:xfrm>
          <a:prstGeom prst="rect">
            <a:avLst/>
          </a:prstGeom>
        </p:spPr>
        <p:txBody>
          <a:bodyPr wrap="none">
            <a:spAutoFit/>
          </a:bodyPr>
          <a:lstStyle/>
          <a:p>
            <a:r>
              <a:rPr lang="en-GB" sz="2800" dirty="0">
                <a:solidFill>
                  <a:srgbClr val="FF0000"/>
                </a:solidFill>
                <a:latin typeface="Times New Roman" panose="02020603050405020304" pitchFamily="18" charset="0"/>
              </a:rPr>
              <a:t>3.2</a:t>
            </a:r>
          </a:p>
          <a:p>
            <a:r>
              <a:rPr lang="en-GB" sz="2800" dirty="0">
                <a:solidFill>
                  <a:srgbClr val="FF0000"/>
                </a:solidFill>
                <a:latin typeface="Times New Roman" panose="02020603050405020304" pitchFamily="18" charset="0"/>
                <a:cs typeface="Times New Roman" panose="02020603050405020304" pitchFamily="18" charset="0"/>
              </a:rPr>
              <a:t>Networked</a:t>
            </a:r>
          </a:p>
        </p:txBody>
      </p:sp>
      <p:sp>
        <p:nvSpPr>
          <p:cNvPr id="7" name="Rectangle 6"/>
          <p:cNvSpPr/>
          <p:nvPr/>
        </p:nvSpPr>
        <p:spPr>
          <a:xfrm>
            <a:off x="2305312" y="6157821"/>
            <a:ext cx="7353300" cy="369332"/>
          </a:xfrm>
          <a:prstGeom prst="rect">
            <a:avLst/>
          </a:prstGeom>
        </p:spPr>
        <p:txBody>
          <a:bodyPr wrap="square">
            <a:spAutoFit/>
          </a:bodyPr>
          <a:lstStyle/>
          <a:p>
            <a:r>
              <a:rPr lang="en-GB" dirty="0"/>
              <a:t>http://oregonstate.edu/instruction/ed555/zone3/single1.htm</a:t>
            </a:r>
          </a:p>
        </p:txBody>
      </p:sp>
      <p:sp>
        <p:nvSpPr>
          <p:cNvPr id="8" name="Rectangle 7"/>
          <p:cNvSpPr/>
          <p:nvPr/>
        </p:nvSpPr>
        <p:spPr>
          <a:xfrm>
            <a:off x="2305312" y="434300"/>
            <a:ext cx="7958828" cy="369332"/>
          </a:xfrm>
          <a:prstGeom prst="rect">
            <a:avLst/>
          </a:prstGeom>
        </p:spPr>
        <p:txBody>
          <a:bodyPr wrap="square">
            <a:spAutoFit/>
          </a:bodyPr>
          <a:lstStyle/>
          <a:p>
            <a:r>
              <a:rPr lang="en-GB" b="1" dirty="0">
                <a:latin typeface="Times New Roman" panose="02020603050405020304" pitchFamily="18" charset="0"/>
              </a:rPr>
              <a:t>Form Three: Integration of the Curriculum  -  </a:t>
            </a:r>
            <a:r>
              <a:rPr lang="en-GB" b="1" i="1" dirty="0">
                <a:solidFill>
                  <a:srgbClr val="000000"/>
                </a:solidFill>
                <a:latin typeface="Times New Roman" panose="02020603050405020304" pitchFamily="18" charset="0"/>
              </a:rPr>
              <a:t>Within and Across Learners</a:t>
            </a:r>
            <a:endParaRPr lang="en-GB" dirty="0"/>
          </a:p>
        </p:txBody>
      </p:sp>
      <p:pic>
        <p:nvPicPr>
          <p:cNvPr id="9218" name="Picture 2" descr="http://oregonstate.edu/instruction/ed555/zone3/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035" y="434300"/>
            <a:ext cx="1898277" cy="189827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07035" y="3603276"/>
            <a:ext cx="1661346" cy="2554545"/>
          </a:xfrm>
          <a:prstGeom prst="rect">
            <a:avLst/>
          </a:prstGeom>
        </p:spPr>
        <p:txBody>
          <a:bodyPr wrap="square">
            <a:spAutoFit/>
          </a:bodyPr>
          <a:lstStyle/>
          <a:p>
            <a:r>
              <a:rPr lang="en-GB" sz="1600" i="1" dirty="0">
                <a:solidFill>
                  <a:srgbClr val="000000"/>
                </a:solidFill>
                <a:latin typeface="Times New Roman" panose="02020603050405020304" pitchFamily="18" charset="0"/>
              </a:rPr>
              <a:t>Adapted from the original work of Robin Fogarty [Fogarty, R. (1991). Ten ways to integrate curriculum.</a:t>
            </a:r>
          </a:p>
          <a:p>
            <a:r>
              <a:rPr lang="en-GB" sz="1600" i="1" u="sng" dirty="0">
                <a:solidFill>
                  <a:srgbClr val="000000"/>
                </a:solidFill>
                <a:latin typeface="Times New Roman" panose="02020603050405020304" pitchFamily="18" charset="0"/>
              </a:rPr>
              <a:t>Educational Leadership</a:t>
            </a:r>
            <a:r>
              <a:rPr lang="en-GB" sz="1600" i="1" dirty="0">
                <a:solidFill>
                  <a:srgbClr val="000000"/>
                </a:solidFill>
                <a:latin typeface="Times New Roman" panose="02020603050405020304" pitchFamily="18" charset="0"/>
              </a:rPr>
              <a:t>. 49(2), pp61-65.</a:t>
            </a:r>
            <a:endParaRPr lang="en-GB" sz="1600" dirty="0"/>
          </a:p>
        </p:txBody>
      </p:sp>
    </p:spTree>
    <p:extLst>
      <p:ext uri="{BB962C8B-B14F-4D97-AF65-F5344CB8AC3E}">
        <p14:creationId xmlns:p14="http://schemas.microsoft.com/office/powerpoint/2010/main" val="15107367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33265" y="873456"/>
            <a:ext cx="7096835" cy="4739759"/>
          </a:xfrm>
          <a:prstGeom prst="rect">
            <a:avLst/>
          </a:prstGeom>
        </p:spPr>
        <p:txBody>
          <a:bodyPr wrap="square">
            <a:spAutoFit/>
          </a:bodyPr>
          <a:lstStyle/>
          <a:p>
            <a:r>
              <a:rPr lang="en-GB" sz="2000" b="1" dirty="0"/>
              <a:t>Alex </a:t>
            </a:r>
            <a:r>
              <a:rPr lang="en-GB" sz="2000" b="1" dirty="0" err="1"/>
              <a:t>Pomson</a:t>
            </a:r>
            <a:endParaRPr lang="en-GB" sz="2000" b="1" dirty="0"/>
          </a:p>
          <a:p>
            <a:r>
              <a:rPr lang="en-GB" sz="1600" dirty="0"/>
              <a:t>Department of Education, Hebrew University</a:t>
            </a:r>
          </a:p>
          <a:p>
            <a:endParaRPr lang="en-GB" sz="1600" dirty="0"/>
          </a:p>
          <a:p>
            <a:r>
              <a:rPr lang="en-GB" sz="1600" dirty="0"/>
              <a:t>http://www.lookstein.org/integration/curriculum_making.htm</a:t>
            </a:r>
          </a:p>
          <a:p>
            <a:endParaRPr lang="en-GB" sz="2400" dirty="0"/>
          </a:p>
          <a:p>
            <a:r>
              <a:rPr lang="en-GB" sz="2400" dirty="0"/>
              <a:t>Why integrate?</a:t>
            </a:r>
          </a:p>
          <a:p>
            <a:endParaRPr lang="en-GB" dirty="0"/>
          </a:p>
          <a:p>
            <a:r>
              <a:rPr lang="en-GB" sz="2400" dirty="0"/>
              <a:t>Administrative: Most efficient use of resources and time. With integration, you can achieve many curriculum objectives at the same time.</a:t>
            </a:r>
          </a:p>
          <a:p>
            <a:endParaRPr lang="en-GB" sz="2400" dirty="0"/>
          </a:p>
          <a:p>
            <a:r>
              <a:rPr lang="en-GB" sz="2400" dirty="0"/>
              <a:t>Cognitive: Brain-based research suggests that learning is more effective/meaningful when it is integrated - embedded in connections.</a:t>
            </a:r>
            <a:endParaRPr lang="en-GB" dirty="0"/>
          </a:p>
        </p:txBody>
      </p:sp>
    </p:spTree>
    <p:extLst>
      <p:ext uri="{BB962C8B-B14F-4D97-AF65-F5344CB8AC3E}">
        <p14:creationId xmlns:p14="http://schemas.microsoft.com/office/powerpoint/2010/main" val="39521796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19618" y="1744598"/>
            <a:ext cx="7083188" cy="3046988"/>
          </a:xfrm>
          <a:prstGeom prst="rect">
            <a:avLst/>
          </a:prstGeom>
        </p:spPr>
        <p:txBody>
          <a:bodyPr wrap="square">
            <a:spAutoFit/>
          </a:bodyPr>
          <a:lstStyle/>
          <a:p>
            <a:r>
              <a:rPr lang="en-GB" sz="2400" dirty="0"/>
              <a:t>Epistemological (about the theory of knowledge): Integration transcends artificial distinctions made between disciplines/bodies of knowledge.</a:t>
            </a:r>
          </a:p>
          <a:p>
            <a:endParaRPr lang="en-GB" sz="2400" dirty="0"/>
          </a:p>
          <a:p>
            <a:r>
              <a:rPr lang="en-GB" sz="2400" dirty="0"/>
              <a:t>Ideological: Promotes the idea that Judaism is relevant to all aspects of students' lives, and that Jewish lives are enriched by drawing on worldly wisdom/modernity.</a:t>
            </a:r>
          </a:p>
        </p:txBody>
      </p:sp>
    </p:spTree>
    <p:extLst>
      <p:ext uri="{BB962C8B-B14F-4D97-AF65-F5344CB8AC3E}">
        <p14:creationId xmlns:p14="http://schemas.microsoft.com/office/powerpoint/2010/main" val="21757765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6287" y="914610"/>
            <a:ext cx="7219666" cy="4801314"/>
          </a:xfrm>
          <a:prstGeom prst="rect">
            <a:avLst/>
          </a:prstGeom>
        </p:spPr>
        <p:txBody>
          <a:bodyPr wrap="square">
            <a:spAutoFit/>
          </a:bodyPr>
          <a:lstStyle/>
          <a:p>
            <a:r>
              <a:rPr lang="en-GB" sz="2400" dirty="0"/>
              <a:t>Psychological: Enable children to develop integrated personalities in which all parts of their school lives are inter-related.</a:t>
            </a:r>
          </a:p>
          <a:p>
            <a:endParaRPr lang="en-GB" sz="2400" dirty="0"/>
          </a:p>
          <a:p>
            <a:r>
              <a:rPr lang="en-GB" sz="2400" dirty="0"/>
              <a:t>Practical: In a knowledge-rich society students are better empowered by the acquisition of skills than by accumulating greater quantities of material. Skills transcend subject matter.</a:t>
            </a:r>
          </a:p>
          <a:p>
            <a:endParaRPr lang="en-GB" sz="2400" dirty="0"/>
          </a:p>
          <a:p>
            <a:r>
              <a:rPr lang="en-GB" sz="2400" dirty="0"/>
              <a:t>Theological: God didn't only create Torah. He created the world. Separating </a:t>
            </a:r>
            <a:r>
              <a:rPr lang="en-GB" sz="2400" dirty="0" err="1"/>
              <a:t>kodesh</a:t>
            </a:r>
            <a:r>
              <a:rPr lang="en-GB" sz="2400" dirty="0"/>
              <a:t> and chol diminishes God.</a:t>
            </a:r>
            <a:endParaRPr lang="en-GB" dirty="0"/>
          </a:p>
          <a:p>
            <a:endParaRPr lang="en-GB" dirty="0"/>
          </a:p>
        </p:txBody>
      </p:sp>
    </p:spTree>
    <p:extLst>
      <p:ext uri="{BB962C8B-B14F-4D97-AF65-F5344CB8AC3E}">
        <p14:creationId xmlns:p14="http://schemas.microsoft.com/office/powerpoint/2010/main" val="29501886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46245" y="775100"/>
            <a:ext cx="8184107" cy="5262979"/>
          </a:xfrm>
          <a:prstGeom prst="rect">
            <a:avLst/>
          </a:prstGeom>
        </p:spPr>
        <p:txBody>
          <a:bodyPr wrap="square">
            <a:spAutoFit/>
          </a:bodyPr>
          <a:lstStyle/>
          <a:p>
            <a:r>
              <a:rPr lang="en-GB" sz="2400" dirty="0"/>
              <a:t>Why not integrate?</a:t>
            </a:r>
          </a:p>
          <a:p>
            <a:endParaRPr lang="en-GB" sz="2400" dirty="0"/>
          </a:p>
          <a:p>
            <a:r>
              <a:rPr lang="en-GB" sz="2400" dirty="0"/>
              <a:t>Administrative: Team teaching/interdisciplinary coordination requires more planning time. It may also require more than one teacher to work with the same class at the same time.</a:t>
            </a:r>
          </a:p>
          <a:p>
            <a:endParaRPr lang="en-GB" sz="2400" dirty="0"/>
          </a:p>
          <a:p>
            <a:r>
              <a:rPr lang="en-GB" sz="2400" dirty="0"/>
              <a:t>Epistemological: Disciplines are different. Subjects are ends in themselves. Integration undermines their integrity.</a:t>
            </a:r>
          </a:p>
          <a:p>
            <a:endParaRPr lang="en-GB" sz="2400" dirty="0"/>
          </a:p>
          <a:p>
            <a:r>
              <a:rPr lang="en-GB" sz="2400" dirty="0"/>
              <a:t>Religious: Integration threatens the distinct role and status of </a:t>
            </a:r>
            <a:r>
              <a:rPr lang="en-GB" sz="2400" dirty="0" err="1"/>
              <a:t>limmudei</a:t>
            </a:r>
            <a:r>
              <a:rPr lang="en-GB" sz="2400" dirty="0"/>
              <a:t> </a:t>
            </a:r>
            <a:r>
              <a:rPr lang="en-GB" sz="2400" dirty="0" err="1"/>
              <a:t>kodesh</a:t>
            </a:r>
            <a:r>
              <a:rPr lang="en-GB" sz="2400" dirty="0"/>
              <a:t> by blurring or removing the boundaries between </a:t>
            </a:r>
            <a:r>
              <a:rPr lang="en-GB" sz="2400" dirty="0" err="1"/>
              <a:t>kodesh</a:t>
            </a:r>
            <a:r>
              <a:rPr lang="en-GB" sz="2400" dirty="0"/>
              <a:t> and chol.</a:t>
            </a:r>
          </a:p>
        </p:txBody>
      </p:sp>
    </p:spTree>
    <p:extLst>
      <p:ext uri="{BB962C8B-B14F-4D97-AF65-F5344CB8AC3E}">
        <p14:creationId xmlns:p14="http://schemas.microsoft.com/office/powerpoint/2010/main" val="31898902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97039" y="-45852"/>
            <a:ext cx="6727849" cy="6816540"/>
          </a:xfrm>
          <a:prstGeom prst="rect">
            <a:avLst/>
          </a:prstGeom>
        </p:spPr>
      </p:pic>
      <p:sp>
        <p:nvSpPr>
          <p:cNvPr id="5" name="TextBox 4"/>
          <p:cNvSpPr txBox="1"/>
          <p:nvPr/>
        </p:nvSpPr>
        <p:spPr>
          <a:xfrm>
            <a:off x="9048466" y="3794078"/>
            <a:ext cx="1398140" cy="369332"/>
          </a:xfrm>
          <a:prstGeom prst="rect">
            <a:avLst/>
          </a:prstGeom>
          <a:noFill/>
        </p:spPr>
        <p:txBody>
          <a:bodyPr wrap="none" rtlCol="0">
            <a:spAutoFit/>
          </a:bodyPr>
          <a:lstStyle/>
          <a:p>
            <a:r>
              <a:rPr lang="en-GB" dirty="0"/>
              <a:t>chinuch.org</a:t>
            </a:r>
          </a:p>
        </p:txBody>
      </p:sp>
    </p:spTree>
    <p:extLst>
      <p:ext uri="{BB962C8B-B14F-4D97-AF65-F5344CB8AC3E}">
        <p14:creationId xmlns:p14="http://schemas.microsoft.com/office/powerpoint/2010/main" val="20478264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524836" y="-185187"/>
            <a:ext cx="5490451" cy="7070829"/>
          </a:xfrm>
          <a:prstGeom prst="rect">
            <a:avLst/>
          </a:prstGeom>
        </p:spPr>
      </p:pic>
      <p:sp>
        <p:nvSpPr>
          <p:cNvPr id="6" name="TextBox 5"/>
          <p:cNvSpPr txBox="1"/>
          <p:nvPr/>
        </p:nvSpPr>
        <p:spPr>
          <a:xfrm>
            <a:off x="9048466" y="3794078"/>
            <a:ext cx="1398140" cy="369332"/>
          </a:xfrm>
          <a:prstGeom prst="rect">
            <a:avLst/>
          </a:prstGeom>
          <a:noFill/>
        </p:spPr>
        <p:txBody>
          <a:bodyPr wrap="none" rtlCol="0">
            <a:spAutoFit/>
          </a:bodyPr>
          <a:lstStyle/>
          <a:p>
            <a:r>
              <a:rPr lang="en-GB" dirty="0"/>
              <a:t>chinuch.org</a:t>
            </a:r>
          </a:p>
        </p:txBody>
      </p:sp>
    </p:spTree>
    <p:extLst>
      <p:ext uri="{BB962C8B-B14F-4D97-AF65-F5344CB8AC3E}">
        <p14:creationId xmlns:p14="http://schemas.microsoft.com/office/powerpoint/2010/main" val="22238518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83140" y="202378"/>
            <a:ext cx="8249378" cy="5898171"/>
          </a:xfrm>
          <a:prstGeom prst="rect">
            <a:avLst/>
          </a:prstGeom>
        </p:spPr>
      </p:pic>
      <p:sp>
        <p:nvSpPr>
          <p:cNvPr id="5" name="Rectangle 4"/>
          <p:cNvSpPr/>
          <p:nvPr/>
        </p:nvSpPr>
        <p:spPr>
          <a:xfrm>
            <a:off x="1583140" y="6217525"/>
            <a:ext cx="6096000" cy="307777"/>
          </a:xfrm>
          <a:prstGeom prst="rect">
            <a:avLst/>
          </a:prstGeom>
        </p:spPr>
        <p:txBody>
          <a:bodyPr>
            <a:spAutoFit/>
          </a:bodyPr>
          <a:lstStyle/>
          <a:p>
            <a:r>
              <a:rPr lang="en-GB" sz="1400" dirty="0"/>
              <a:t>http://www.lookstein.org/integration/curriculum_instruct.htm</a:t>
            </a:r>
          </a:p>
        </p:txBody>
      </p:sp>
    </p:spTree>
    <p:extLst>
      <p:ext uri="{BB962C8B-B14F-4D97-AF65-F5344CB8AC3E}">
        <p14:creationId xmlns:p14="http://schemas.microsoft.com/office/powerpoint/2010/main" val="3333697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82639" y="0"/>
            <a:ext cx="6892119" cy="6376307"/>
          </a:xfrm>
          <a:prstGeom prst="rect">
            <a:avLst/>
          </a:prstGeom>
        </p:spPr>
      </p:pic>
      <p:sp>
        <p:nvSpPr>
          <p:cNvPr id="5" name="Rectangle 4"/>
          <p:cNvSpPr/>
          <p:nvPr/>
        </p:nvSpPr>
        <p:spPr>
          <a:xfrm>
            <a:off x="982639" y="6457890"/>
            <a:ext cx="6428095" cy="400110"/>
          </a:xfrm>
          <a:prstGeom prst="rect">
            <a:avLst/>
          </a:prstGeom>
        </p:spPr>
        <p:txBody>
          <a:bodyPr wrap="square">
            <a:spAutoFit/>
          </a:bodyPr>
          <a:lstStyle/>
          <a:p>
            <a:r>
              <a:rPr lang="en-GB" sz="1000" dirty="0"/>
              <a:t>http</a:t>
            </a:r>
            <a:r>
              <a:rPr lang="en-GB" sz="1000"/>
              <a:t>://www.ascd.org/publications/books/103011/chapters/What-Is-Integrated-Curriculum%C2%A2.aspx</a:t>
            </a:r>
            <a:endParaRPr lang="en-GB" sz="1000" dirty="0"/>
          </a:p>
          <a:p>
            <a:endParaRPr lang="en-GB" sz="1000" dirty="0"/>
          </a:p>
        </p:txBody>
      </p:sp>
    </p:spTree>
    <p:extLst>
      <p:ext uri="{BB962C8B-B14F-4D97-AF65-F5344CB8AC3E}">
        <p14:creationId xmlns:p14="http://schemas.microsoft.com/office/powerpoint/2010/main" val="706931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920</TotalTime>
  <Words>6041</Words>
  <Application>Microsoft Office PowerPoint</Application>
  <PresentationFormat>Widescreen</PresentationFormat>
  <Paragraphs>436</Paragraphs>
  <Slides>87</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87</vt:i4>
      </vt:variant>
    </vt:vector>
  </HeadingPairs>
  <TitlesOfParts>
    <vt:vector size="97" baseType="lpstr">
      <vt:lpstr>Arial</vt:lpstr>
      <vt:lpstr>Calibri</vt:lpstr>
      <vt:lpstr>Comic Sans MS</vt:lpstr>
      <vt:lpstr>Tahoma</vt:lpstr>
      <vt:lpstr>Times New Roman</vt:lpstr>
      <vt:lpstr>Trebuchet MS</vt:lpstr>
      <vt:lpstr>Verdana</vt:lpstr>
      <vt:lpstr>Verdana, Arial, Helvetica, sans-serif</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 Richards</dc:creator>
  <cp:lastModifiedBy>Jeremy Richards</cp:lastModifiedBy>
  <cp:revision>82</cp:revision>
  <dcterms:created xsi:type="dcterms:W3CDTF">2017-01-26T10:57:10Z</dcterms:created>
  <dcterms:modified xsi:type="dcterms:W3CDTF">2017-10-31T21:16:16Z</dcterms:modified>
</cp:coreProperties>
</file>